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77" r:id="rId4"/>
    <p:sldId id="283" r:id="rId5"/>
    <p:sldId id="284" r:id="rId6"/>
    <p:sldId id="259" r:id="rId7"/>
    <p:sldId id="297" r:id="rId8"/>
    <p:sldId id="280" r:id="rId9"/>
    <p:sldId id="287" r:id="rId10"/>
    <p:sldId id="260" r:id="rId11"/>
    <p:sldId id="288" r:id="rId12"/>
    <p:sldId id="289" r:id="rId13"/>
    <p:sldId id="302" r:id="rId14"/>
    <p:sldId id="290" r:id="rId15"/>
    <p:sldId id="291" r:id="rId16"/>
    <p:sldId id="304" r:id="rId17"/>
    <p:sldId id="305" r:id="rId18"/>
    <p:sldId id="292" r:id="rId19"/>
    <p:sldId id="306" r:id="rId20"/>
    <p:sldId id="307" r:id="rId21"/>
    <p:sldId id="310" r:id="rId22"/>
    <p:sldId id="311" r:id="rId23"/>
    <p:sldId id="314" r:id="rId24"/>
    <p:sldId id="318" r:id="rId25"/>
    <p:sldId id="317" r:id="rId26"/>
    <p:sldId id="322" r:id="rId27"/>
    <p:sldId id="319" r:id="rId28"/>
    <p:sldId id="320" r:id="rId29"/>
    <p:sldId id="323" r:id="rId30"/>
    <p:sldId id="324" r:id="rId31"/>
    <p:sldId id="335" r:id="rId32"/>
    <p:sldId id="336" r:id="rId33"/>
    <p:sldId id="337" r:id="rId34"/>
    <p:sldId id="295" r:id="rId35"/>
    <p:sldId id="299" r:id="rId36"/>
    <p:sldId id="300" r:id="rId37"/>
    <p:sldId id="301" r:id="rId38"/>
    <p:sldId id="312" r:id="rId39"/>
    <p:sldId id="315" r:id="rId40"/>
    <p:sldId id="316" r:id="rId41"/>
    <p:sldId id="325" r:id="rId42"/>
    <p:sldId id="326" r:id="rId43"/>
    <p:sldId id="330" r:id="rId44"/>
    <p:sldId id="331" r:id="rId45"/>
    <p:sldId id="332" r:id="rId46"/>
    <p:sldId id="333" r:id="rId47"/>
    <p:sldId id="334" r:id="rId48"/>
    <p:sldId id="328" r:id="rId49"/>
    <p:sldId id="32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D03B906-92AB-E342-89D4-1264A3133C21}">
          <p14:sldIdLst>
            <p14:sldId id="258"/>
            <p14:sldId id="257"/>
            <p14:sldId id="277"/>
            <p14:sldId id="283"/>
            <p14:sldId id="284"/>
            <p14:sldId id="259"/>
            <p14:sldId id="297"/>
            <p14:sldId id="280"/>
            <p14:sldId id="287"/>
            <p14:sldId id="260"/>
            <p14:sldId id="288"/>
            <p14:sldId id="289"/>
            <p14:sldId id="302"/>
            <p14:sldId id="290"/>
            <p14:sldId id="291"/>
            <p14:sldId id="304"/>
            <p14:sldId id="305"/>
            <p14:sldId id="292"/>
            <p14:sldId id="306"/>
            <p14:sldId id="307"/>
            <p14:sldId id="310"/>
            <p14:sldId id="311"/>
            <p14:sldId id="314"/>
            <p14:sldId id="318"/>
            <p14:sldId id="317"/>
            <p14:sldId id="322"/>
            <p14:sldId id="319"/>
            <p14:sldId id="320"/>
            <p14:sldId id="323"/>
            <p14:sldId id="324"/>
            <p14:sldId id="335"/>
            <p14:sldId id="336"/>
            <p14:sldId id="337"/>
            <p14:sldId id="295"/>
            <p14:sldId id="299"/>
            <p14:sldId id="300"/>
            <p14:sldId id="301"/>
            <p14:sldId id="312"/>
            <p14:sldId id="315"/>
            <p14:sldId id="316"/>
            <p14:sldId id="325"/>
            <p14:sldId id="326"/>
            <p14:sldId id="330"/>
            <p14:sldId id="331"/>
            <p14:sldId id="332"/>
            <p14:sldId id="333"/>
            <p14:sldId id="334"/>
            <p14:sldId id="328"/>
            <p14:sldId id="3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71" autoAdjust="0"/>
  </p:normalViewPr>
  <p:slideViewPr>
    <p:cSldViewPr snapToGrid="0" snapToObjects="1">
      <p:cViewPr varScale="1">
        <p:scale>
          <a:sx n="70" d="100"/>
          <a:sy n="70" d="100"/>
        </p:scale>
        <p:origin x="-1386" y="-90"/>
      </p:cViewPr>
      <p:guideLst>
        <p:guide orient="horz" pos="2160"/>
        <p:guide pos="2880"/>
      </p:guideLst>
    </p:cSldViewPr>
  </p:slideViewPr>
  <p:outlineViewPr>
    <p:cViewPr>
      <p:scale>
        <a:sx n="33" d="100"/>
        <a:sy n="33" d="100"/>
      </p:scale>
      <p:origin x="0" y="134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10/19/2015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Equal Justice Under Law</a:t>
            </a:r>
            <a:endParaRPr lang="en-US" dirty="0"/>
          </a:p>
        </p:txBody>
      </p:sp>
    </p:spTree>
    <p:extLst>
      <p:ext uri="{BB962C8B-B14F-4D97-AF65-F5344CB8AC3E}">
        <p14:creationId xmlns:p14="http://schemas.microsoft.com/office/powerpoint/2010/main" val="2310078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Courts</a:t>
            </a:r>
            <a:endParaRPr lang="en-US" dirty="0"/>
          </a:p>
        </p:txBody>
      </p:sp>
      <p:sp>
        <p:nvSpPr>
          <p:cNvPr id="3" name="Content Placeholder 2"/>
          <p:cNvSpPr>
            <a:spLocks noGrp="1"/>
          </p:cNvSpPr>
          <p:nvPr>
            <p:ph idx="1"/>
          </p:nvPr>
        </p:nvSpPr>
        <p:spPr>
          <a:xfrm>
            <a:off x="549275" y="1600200"/>
            <a:ext cx="8042276" cy="5105399"/>
          </a:xfrm>
        </p:spPr>
        <p:txBody>
          <a:bodyPr>
            <a:normAutofit/>
          </a:bodyPr>
          <a:lstStyle/>
          <a:p>
            <a:r>
              <a:rPr lang="en-US" dirty="0" smtClean="0"/>
              <a:t>A court trial is an adversarial procedure. </a:t>
            </a:r>
          </a:p>
          <a:p>
            <a:r>
              <a:rPr lang="en-US" dirty="0"/>
              <a:t>Through the adversary process, each side in a dispute has the right to present its case as persuasively as possible, subject to the rules of evidence, and an independent fact finder, either judge or jury, decides in favor of one side or the other</a:t>
            </a:r>
            <a:r>
              <a:rPr lang="en-US" dirty="0" smtClean="0"/>
              <a:t>.</a:t>
            </a:r>
            <a:endParaRPr lang="en-US" dirty="0"/>
          </a:p>
          <a:p>
            <a:r>
              <a:rPr lang="en-US" dirty="0" smtClean="0"/>
              <a:t>Courts must apply the relevant law to settle the disputes.</a:t>
            </a:r>
          </a:p>
          <a:p>
            <a:r>
              <a:rPr lang="en-US" dirty="0" smtClean="0"/>
              <a:t>Courts establish legal </a:t>
            </a:r>
            <a:r>
              <a:rPr lang="en-US" b="1" dirty="0" smtClean="0"/>
              <a:t>precedent</a:t>
            </a:r>
          </a:p>
          <a:p>
            <a:pPr lvl="1"/>
            <a:r>
              <a:rPr lang="en-US" dirty="0" smtClean="0"/>
              <a:t>A </a:t>
            </a:r>
            <a:r>
              <a:rPr lang="en-US" dirty="0"/>
              <a:t>court decision that is cited as an example or analogy to resolve similar questions of law in later cases.</a:t>
            </a:r>
          </a:p>
          <a:p>
            <a:endParaRPr lang="en-US" dirty="0" smtClean="0"/>
          </a:p>
          <a:p>
            <a:endParaRPr lang="en-US" dirty="0"/>
          </a:p>
        </p:txBody>
      </p:sp>
    </p:spTree>
    <p:extLst>
      <p:ext uri="{BB962C8B-B14F-4D97-AF65-F5344CB8AC3E}">
        <p14:creationId xmlns:p14="http://schemas.microsoft.com/office/powerpoint/2010/main" val="1803229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a:t>
            </a:r>
            <a:endParaRPr lang="en-US" dirty="0"/>
          </a:p>
        </p:txBody>
      </p:sp>
      <p:sp>
        <p:nvSpPr>
          <p:cNvPr id="3" name="Content Placeholder 2"/>
          <p:cNvSpPr>
            <a:spLocks noGrp="1"/>
          </p:cNvSpPr>
          <p:nvPr>
            <p:ph idx="1"/>
          </p:nvPr>
        </p:nvSpPr>
        <p:spPr/>
        <p:txBody>
          <a:bodyPr/>
          <a:lstStyle/>
          <a:p>
            <a:r>
              <a:rPr lang="en-US" dirty="0" smtClean="0"/>
              <a:t>US District Courts</a:t>
            </a:r>
          </a:p>
          <a:p>
            <a:pPr lvl="1"/>
            <a:r>
              <a:rPr lang="en-US" dirty="0" smtClean="0"/>
              <a:t>Original jurisdiction</a:t>
            </a:r>
          </a:p>
          <a:p>
            <a:r>
              <a:rPr lang="en-US" dirty="0" smtClean="0"/>
              <a:t>US Court of Appeals </a:t>
            </a:r>
          </a:p>
          <a:p>
            <a:pPr lvl="1"/>
            <a:r>
              <a:rPr lang="en-US" dirty="0" smtClean="0"/>
              <a:t>Appellate jurisdiction</a:t>
            </a:r>
          </a:p>
          <a:p>
            <a:r>
              <a:rPr lang="en-US" dirty="0" smtClean="0"/>
              <a:t>Supreme Court</a:t>
            </a:r>
          </a:p>
          <a:p>
            <a:pPr lvl="1"/>
            <a:r>
              <a:rPr lang="en-US" dirty="0" smtClean="0"/>
              <a:t>Original </a:t>
            </a:r>
            <a:r>
              <a:rPr lang="en-US" dirty="0"/>
              <a:t>and appellate </a:t>
            </a:r>
            <a:endParaRPr lang="en-US" dirty="0" smtClean="0"/>
          </a:p>
          <a:p>
            <a:r>
              <a:rPr lang="en-US" dirty="0" smtClean="0"/>
              <a:t>Exclusive v. Concurrent jurisdiction</a:t>
            </a:r>
            <a:endParaRPr lang="en-US" dirty="0"/>
          </a:p>
        </p:txBody>
      </p:sp>
    </p:spTree>
    <p:extLst>
      <p:ext uri="{BB962C8B-B14F-4D97-AF65-F5344CB8AC3E}">
        <p14:creationId xmlns:p14="http://schemas.microsoft.com/office/powerpoint/2010/main" val="3471238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Proceedings </a:t>
            </a:r>
            <a:endParaRPr lang="en-US" dirty="0"/>
          </a:p>
        </p:txBody>
      </p:sp>
      <p:sp>
        <p:nvSpPr>
          <p:cNvPr id="3" name="Content Placeholder 2"/>
          <p:cNvSpPr>
            <a:spLocks noGrp="1"/>
          </p:cNvSpPr>
          <p:nvPr>
            <p:ph idx="1"/>
          </p:nvPr>
        </p:nvSpPr>
        <p:spPr>
          <a:xfrm>
            <a:off x="549275" y="1600200"/>
            <a:ext cx="8042276" cy="4905549"/>
          </a:xfrm>
        </p:spPr>
        <p:txBody>
          <a:bodyPr>
            <a:normAutofit/>
          </a:bodyPr>
          <a:lstStyle/>
          <a:p>
            <a:r>
              <a:rPr lang="en-US" dirty="0" smtClean="0"/>
              <a:t>Rules regarding civil law are utilized for all procedures that are not criminal. </a:t>
            </a:r>
          </a:p>
          <a:p>
            <a:r>
              <a:rPr lang="en-US" dirty="0" smtClean="0"/>
              <a:t>The </a:t>
            </a:r>
            <a:r>
              <a:rPr lang="en-US" b="1" dirty="0" smtClean="0"/>
              <a:t>plaintiff</a:t>
            </a:r>
            <a:r>
              <a:rPr lang="en-US" dirty="0" smtClean="0"/>
              <a:t> is the party that brings the lawsuit against another person.</a:t>
            </a:r>
          </a:p>
          <a:p>
            <a:r>
              <a:rPr lang="en-US" dirty="0" smtClean="0"/>
              <a:t>The </a:t>
            </a:r>
            <a:r>
              <a:rPr lang="en-US" b="1" dirty="0" smtClean="0"/>
              <a:t>defendant</a:t>
            </a:r>
            <a:r>
              <a:rPr lang="en-US" dirty="0" smtClean="0"/>
              <a:t> is the party being sued or accused of some action in a court of law.</a:t>
            </a:r>
          </a:p>
          <a:p>
            <a:r>
              <a:rPr lang="en-US" dirty="0"/>
              <a:t>In a civil lawsuit, the lawsuit begins once </a:t>
            </a:r>
            <a:r>
              <a:rPr lang="en-US" dirty="0" smtClean="0"/>
              <a:t>the plaintiff files </a:t>
            </a:r>
            <a:r>
              <a:rPr lang="en-US" dirty="0"/>
              <a:t>a lawsuit. </a:t>
            </a:r>
            <a:endParaRPr lang="en-US" dirty="0" smtClean="0"/>
          </a:p>
          <a:p>
            <a:endParaRPr lang="en-US" dirty="0"/>
          </a:p>
        </p:txBody>
      </p:sp>
    </p:spTree>
    <p:extLst>
      <p:ext uri="{BB962C8B-B14F-4D97-AF65-F5344CB8AC3E}">
        <p14:creationId xmlns:p14="http://schemas.microsoft.com/office/powerpoint/2010/main" val="3116954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a:xfrm>
            <a:off x="549275" y="1600201"/>
            <a:ext cx="8042276" cy="5079500"/>
          </a:xfrm>
        </p:spPr>
        <p:txBody>
          <a:bodyPr>
            <a:normAutofit fontScale="92500" lnSpcReduction="20000"/>
          </a:bodyPr>
          <a:lstStyle/>
          <a:p>
            <a:r>
              <a:rPr lang="en-US" dirty="0"/>
              <a:t>The formal presentation of claims and defenses by parties to a lawsuit are called pleadings. </a:t>
            </a:r>
          </a:p>
          <a:p>
            <a:r>
              <a:rPr lang="en-US" dirty="0"/>
              <a:t>The plaintiff will </a:t>
            </a:r>
            <a:r>
              <a:rPr lang="en-US" dirty="0" smtClean="0"/>
              <a:t>file the complaint</a:t>
            </a:r>
          </a:p>
          <a:p>
            <a:pPr lvl="1"/>
            <a:r>
              <a:rPr lang="en-US" dirty="0" smtClean="0"/>
              <a:t>Cause of action</a:t>
            </a:r>
          </a:p>
          <a:p>
            <a:pPr lvl="1"/>
            <a:r>
              <a:rPr lang="en-US" dirty="0" smtClean="0"/>
              <a:t>Jurisdiction basis</a:t>
            </a:r>
          </a:p>
          <a:p>
            <a:pPr lvl="1"/>
            <a:r>
              <a:rPr lang="en-US" dirty="0" smtClean="0"/>
              <a:t>Lists redress sought by court </a:t>
            </a:r>
          </a:p>
          <a:p>
            <a:r>
              <a:rPr lang="en-US" dirty="0" smtClean="0"/>
              <a:t>The plaintiff must then issues a summons</a:t>
            </a:r>
          </a:p>
          <a:p>
            <a:pPr lvl="1"/>
            <a:r>
              <a:rPr lang="en-US" dirty="0" smtClean="0"/>
              <a:t>An official order to appear before court</a:t>
            </a:r>
          </a:p>
          <a:p>
            <a:pPr lvl="1"/>
            <a:r>
              <a:rPr lang="en-US" dirty="0" smtClean="0"/>
              <a:t>The summons puts the defendant on notice that a lawsuit against him/her is pending</a:t>
            </a:r>
          </a:p>
          <a:p>
            <a:r>
              <a:rPr lang="en-US" dirty="0" smtClean="0"/>
              <a:t>The defendant will reply with an answer</a:t>
            </a:r>
          </a:p>
          <a:p>
            <a:pPr lvl="1"/>
            <a:r>
              <a:rPr lang="en-US" dirty="0" smtClean="0"/>
              <a:t>Address allegations made</a:t>
            </a:r>
          </a:p>
          <a:p>
            <a:pPr lvl="1"/>
            <a:r>
              <a:rPr lang="en-US" dirty="0" smtClean="0"/>
              <a:t>Must list counterclaims and affirmative defenses </a:t>
            </a:r>
          </a:p>
          <a:p>
            <a:pPr lvl="1"/>
            <a:endParaRPr lang="en-US" dirty="0"/>
          </a:p>
        </p:txBody>
      </p:sp>
    </p:spTree>
    <p:extLst>
      <p:ext uri="{BB962C8B-B14F-4D97-AF65-F5344CB8AC3E}">
        <p14:creationId xmlns:p14="http://schemas.microsoft.com/office/powerpoint/2010/main" val="3384345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a:xfrm>
            <a:off x="549275" y="1600201"/>
            <a:ext cx="8042276" cy="4853364"/>
          </a:xfrm>
        </p:spPr>
        <p:txBody>
          <a:bodyPr>
            <a:normAutofit fontScale="92500"/>
          </a:bodyPr>
          <a:lstStyle/>
          <a:p>
            <a:r>
              <a:rPr lang="en-US" dirty="0" smtClean="0"/>
              <a:t>Discovery is the pre-trial phase in a lawsuit where a party can obtain evidence from the opposing party.</a:t>
            </a:r>
          </a:p>
          <a:p>
            <a:r>
              <a:rPr lang="en-US" dirty="0" smtClean="0"/>
              <a:t>Discovery from opposing parties may be obtained through</a:t>
            </a:r>
          </a:p>
          <a:p>
            <a:pPr lvl="1"/>
            <a:r>
              <a:rPr lang="en-US" dirty="0" smtClean="0"/>
              <a:t>Interrogatories </a:t>
            </a:r>
          </a:p>
          <a:p>
            <a:pPr lvl="1"/>
            <a:r>
              <a:rPr lang="en-US" dirty="0" smtClean="0"/>
              <a:t>Requests for production of documents/admissions</a:t>
            </a:r>
          </a:p>
          <a:p>
            <a:pPr lvl="1"/>
            <a:r>
              <a:rPr lang="en-US" dirty="0" smtClean="0"/>
              <a:t>Depositions </a:t>
            </a:r>
          </a:p>
          <a:p>
            <a:r>
              <a:rPr lang="en-US" dirty="0" smtClean="0"/>
              <a:t>Discovery from non-parities may be obtained using subpoenas </a:t>
            </a:r>
          </a:p>
          <a:p>
            <a:pPr lvl="1"/>
            <a:r>
              <a:rPr lang="en-US" dirty="0" smtClean="0"/>
              <a:t>Subpoena – an order from a court requiring testimony of witness or production of evidence under penalty for failure</a:t>
            </a:r>
          </a:p>
          <a:p>
            <a:r>
              <a:rPr lang="en-US" dirty="0" smtClean="0"/>
              <a:t>Some documents are protected from discovery</a:t>
            </a:r>
          </a:p>
          <a:p>
            <a:endParaRPr lang="en-US" dirty="0" smtClean="0"/>
          </a:p>
        </p:txBody>
      </p:sp>
    </p:spTree>
    <p:extLst>
      <p:ext uri="{BB962C8B-B14F-4D97-AF65-F5344CB8AC3E}">
        <p14:creationId xmlns:p14="http://schemas.microsoft.com/office/powerpoint/2010/main" val="1024469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4, and 5</a:t>
            </a:r>
            <a:endParaRPr lang="en-US" dirty="0"/>
          </a:p>
        </p:txBody>
      </p:sp>
      <p:sp>
        <p:nvSpPr>
          <p:cNvPr id="3" name="Content Placeholder 2"/>
          <p:cNvSpPr>
            <a:spLocks noGrp="1"/>
          </p:cNvSpPr>
          <p:nvPr>
            <p:ph idx="1"/>
          </p:nvPr>
        </p:nvSpPr>
        <p:spPr>
          <a:xfrm>
            <a:off x="549275" y="1600200"/>
            <a:ext cx="8042276" cy="4575043"/>
          </a:xfrm>
        </p:spPr>
        <p:txBody>
          <a:bodyPr/>
          <a:lstStyle/>
          <a:p>
            <a:r>
              <a:rPr lang="en-US" dirty="0" smtClean="0"/>
              <a:t>Pretrial Motions</a:t>
            </a:r>
          </a:p>
          <a:p>
            <a:pPr lvl="1"/>
            <a:r>
              <a:rPr lang="en-US" dirty="0" smtClean="0"/>
              <a:t>Motion to dismiss</a:t>
            </a:r>
          </a:p>
          <a:p>
            <a:pPr lvl="1"/>
            <a:r>
              <a:rPr lang="en-US" dirty="0" smtClean="0"/>
              <a:t>Motion to exclude evidence</a:t>
            </a:r>
          </a:p>
          <a:p>
            <a:r>
              <a:rPr lang="en-US" dirty="0" smtClean="0"/>
              <a:t>Alternative Dispute Resolutions </a:t>
            </a:r>
          </a:p>
          <a:p>
            <a:pPr lvl="1"/>
            <a:r>
              <a:rPr lang="en-US" dirty="0" smtClean="0"/>
              <a:t>Mediation – decision not binding </a:t>
            </a:r>
          </a:p>
          <a:p>
            <a:pPr lvl="1"/>
            <a:r>
              <a:rPr lang="en-US" dirty="0" smtClean="0"/>
              <a:t>Arbitration – decision binding</a:t>
            </a:r>
          </a:p>
          <a:p>
            <a:pPr lvl="1"/>
            <a:r>
              <a:rPr lang="en-US" dirty="0" smtClean="0"/>
              <a:t>Settlement</a:t>
            </a:r>
          </a:p>
          <a:p>
            <a:r>
              <a:rPr lang="en-US" dirty="0" smtClean="0"/>
              <a:t>Trial </a:t>
            </a:r>
            <a:endParaRPr lang="en-US" dirty="0"/>
          </a:p>
        </p:txBody>
      </p:sp>
    </p:spTree>
    <p:extLst>
      <p:ext uri="{BB962C8B-B14F-4D97-AF65-F5344CB8AC3E}">
        <p14:creationId xmlns:p14="http://schemas.microsoft.com/office/powerpoint/2010/main" val="2226645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Courtroom Steps</a:t>
            </a:r>
            <a:endParaRPr lang="en-US" dirty="0"/>
          </a:p>
        </p:txBody>
      </p:sp>
      <p:sp>
        <p:nvSpPr>
          <p:cNvPr id="3" name="Content Placeholder 2"/>
          <p:cNvSpPr>
            <a:spLocks noGrp="1"/>
          </p:cNvSpPr>
          <p:nvPr>
            <p:ph idx="1"/>
          </p:nvPr>
        </p:nvSpPr>
        <p:spPr>
          <a:xfrm>
            <a:off x="549275" y="1600201"/>
            <a:ext cx="8042276" cy="4969932"/>
          </a:xfrm>
        </p:spPr>
        <p:txBody>
          <a:bodyPr>
            <a:normAutofit lnSpcReduction="10000"/>
          </a:bodyPr>
          <a:lstStyle/>
          <a:p>
            <a:r>
              <a:rPr lang="en-US" b="1" dirty="0" smtClean="0"/>
              <a:t>Opening </a:t>
            </a:r>
            <a:r>
              <a:rPr lang="en-US" b="1" dirty="0"/>
              <a:t>Statement</a:t>
            </a:r>
            <a:r>
              <a:rPr lang="en-US" dirty="0"/>
              <a:t>: </a:t>
            </a:r>
            <a:r>
              <a:rPr lang="en-US" dirty="0" smtClean="0"/>
              <a:t>explain </a:t>
            </a:r>
            <a:r>
              <a:rPr lang="en-US" dirty="0"/>
              <a:t>what their evidence will be and what they will try to prove</a:t>
            </a:r>
            <a:r>
              <a:rPr lang="en-US" dirty="0" smtClean="0"/>
              <a:t>.</a:t>
            </a:r>
          </a:p>
          <a:p>
            <a:r>
              <a:rPr lang="en-US" b="1" dirty="0" smtClean="0"/>
              <a:t>Plaintiff's </a:t>
            </a:r>
            <a:r>
              <a:rPr lang="en-US" b="1" dirty="0"/>
              <a:t>Case</a:t>
            </a:r>
            <a:r>
              <a:rPr lang="en-US" dirty="0"/>
              <a:t>: Witnesses are called to testify (direct examination) and other physical evidence is introduced. </a:t>
            </a:r>
            <a:endParaRPr lang="en-US" dirty="0" smtClean="0"/>
          </a:p>
          <a:p>
            <a:pPr lvl="1"/>
            <a:r>
              <a:rPr lang="en-US" dirty="0" smtClean="0"/>
              <a:t>Each </a:t>
            </a:r>
            <a:r>
              <a:rPr lang="en-US" dirty="0"/>
              <a:t>witness called is cross-examined </a:t>
            </a:r>
            <a:r>
              <a:rPr lang="en-US" dirty="0" smtClean="0"/>
              <a:t>by </a:t>
            </a:r>
            <a:r>
              <a:rPr lang="en-US" dirty="0"/>
              <a:t>the defense</a:t>
            </a:r>
            <a:r>
              <a:rPr lang="en-US" dirty="0" smtClean="0"/>
              <a:t>.</a:t>
            </a:r>
          </a:p>
          <a:p>
            <a:r>
              <a:rPr lang="en-US" b="1" dirty="0"/>
              <a:t>Defendant's Case</a:t>
            </a:r>
            <a:r>
              <a:rPr lang="en-US" dirty="0"/>
              <a:t>: Same as the third step except that defense calls witnesses for direct examination; cross-examination by </a:t>
            </a:r>
            <a:r>
              <a:rPr lang="en-US" dirty="0" smtClean="0"/>
              <a:t>plaintiff.</a:t>
            </a:r>
            <a:endParaRPr lang="en-US" dirty="0"/>
          </a:p>
          <a:p>
            <a:r>
              <a:rPr lang="en-US" dirty="0"/>
              <a:t>During each side’s case in chief the opposing side may object to evidence being introduced. The judge will have to make a decision using the applicable law.</a:t>
            </a:r>
          </a:p>
          <a:p>
            <a:endParaRPr lang="en-US" dirty="0"/>
          </a:p>
          <a:p>
            <a:endParaRPr lang="en-US" dirty="0"/>
          </a:p>
        </p:txBody>
      </p:sp>
    </p:spTree>
    <p:extLst>
      <p:ext uri="{BB962C8B-B14F-4D97-AF65-F5344CB8AC3E}">
        <p14:creationId xmlns:p14="http://schemas.microsoft.com/office/powerpoint/2010/main" val="3609535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06400"/>
            <a:ext cx="8042276" cy="6180667"/>
          </a:xfrm>
        </p:spPr>
        <p:txBody>
          <a:bodyPr>
            <a:normAutofit/>
          </a:bodyPr>
          <a:lstStyle/>
          <a:p>
            <a:r>
              <a:rPr lang="en-US" b="1" dirty="0" smtClean="0"/>
              <a:t>Closing </a:t>
            </a:r>
            <a:r>
              <a:rPr lang="en-US" b="1" dirty="0"/>
              <a:t>Statement</a:t>
            </a:r>
            <a:r>
              <a:rPr lang="en-US" dirty="0"/>
              <a:t>: An attorney for each side reviews the evidence presented and asks for a decision in his/her favor.</a:t>
            </a:r>
            <a:r>
              <a:rPr lang="en-US" dirty="0" smtClean="0"/>
              <a:t> </a:t>
            </a:r>
            <a:r>
              <a:rPr lang="en-US" dirty="0"/>
              <a:t> </a:t>
            </a:r>
          </a:p>
          <a:p>
            <a:r>
              <a:rPr lang="en-US" b="1" dirty="0"/>
              <a:t>Jury Instructions (Jury Trials Only)</a:t>
            </a:r>
            <a:r>
              <a:rPr lang="en-US" dirty="0"/>
              <a:t>:</a:t>
            </a:r>
            <a:r>
              <a:rPr lang="en-US" b="1" dirty="0"/>
              <a:t> </a:t>
            </a:r>
            <a:r>
              <a:rPr lang="en-US" dirty="0"/>
              <a:t>The Judge explains to the jury appropriate rules of law that it is to consider in weighing the evidence. As a general rule, </a:t>
            </a:r>
            <a:r>
              <a:rPr lang="en-US" dirty="0" smtClean="0"/>
              <a:t>the </a:t>
            </a:r>
            <a:r>
              <a:rPr lang="en-US" dirty="0"/>
              <a:t>plaintiff </a:t>
            </a:r>
            <a:r>
              <a:rPr lang="en-US" dirty="0" smtClean="0"/>
              <a:t>must </a:t>
            </a:r>
            <a:r>
              <a:rPr lang="en-US" dirty="0"/>
              <a:t>meet the burden of proof in order to prevail. </a:t>
            </a:r>
            <a:endParaRPr lang="en-US" dirty="0" smtClean="0"/>
          </a:p>
          <a:p>
            <a:r>
              <a:rPr lang="en-US" b="1" dirty="0" smtClean="0"/>
              <a:t>Jury Deliberates: </a:t>
            </a:r>
            <a:r>
              <a:rPr lang="en-US" dirty="0" smtClean="0"/>
              <a:t>Jury makes a decision on the case. Jury may review evidence from the case but may not discuss the case with anyone not on the jury. </a:t>
            </a:r>
            <a:endParaRPr lang="en-US" b="1" dirty="0"/>
          </a:p>
        </p:txBody>
      </p:sp>
    </p:spTree>
    <p:extLst>
      <p:ext uri="{BB962C8B-B14F-4D97-AF65-F5344CB8AC3E}">
        <p14:creationId xmlns:p14="http://schemas.microsoft.com/office/powerpoint/2010/main" val="3301924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a:xfrm>
            <a:off x="549275" y="1600200"/>
            <a:ext cx="8042276" cy="5027315"/>
          </a:xfrm>
        </p:spPr>
        <p:txBody>
          <a:bodyPr>
            <a:normAutofit fontScale="92500"/>
          </a:bodyPr>
          <a:lstStyle/>
          <a:p>
            <a:r>
              <a:rPr lang="en-US" dirty="0" smtClean="0"/>
              <a:t>The verdict will be read once the jury comes to a decision.</a:t>
            </a:r>
          </a:p>
          <a:p>
            <a:r>
              <a:rPr lang="en-US" dirty="0" smtClean="0"/>
              <a:t>In a civil case there is a lower standard of proof than in a criminal case.</a:t>
            </a:r>
          </a:p>
          <a:p>
            <a:r>
              <a:rPr lang="en-US" dirty="0" smtClean="0"/>
              <a:t>In a civil case the plaintiff must prove his or her case by a preponderance of the evidence. </a:t>
            </a:r>
          </a:p>
          <a:p>
            <a:r>
              <a:rPr lang="en-US" dirty="0" smtClean="0"/>
              <a:t>There are three outcome potentials:</a:t>
            </a:r>
          </a:p>
          <a:p>
            <a:pPr lvl="1"/>
            <a:r>
              <a:rPr lang="en-US" dirty="0" smtClean="0"/>
              <a:t>Liable</a:t>
            </a:r>
          </a:p>
          <a:p>
            <a:pPr lvl="1"/>
            <a:r>
              <a:rPr lang="en-US" dirty="0" smtClean="0"/>
              <a:t>Not liable</a:t>
            </a:r>
          </a:p>
          <a:p>
            <a:pPr lvl="1"/>
            <a:r>
              <a:rPr lang="en-US" dirty="0" smtClean="0"/>
              <a:t>Hung Jury</a:t>
            </a:r>
          </a:p>
          <a:p>
            <a:r>
              <a:rPr lang="en-US" dirty="0" smtClean="0"/>
              <a:t>If liable, judgment will be entered against the defendant. </a:t>
            </a:r>
          </a:p>
          <a:p>
            <a:pPr lvl="1"/>
            <a:r>
              <a:rPr lang="en-US" dirty="0" smtClean="0"/>
              <a:t>A judgment can attach to real property</a:t>
            </a:r>
            <a:endParaRPr lang="en-US" dirty="0"/>
          </a:p>
        </p:txBody>
      </p:sp>
    </p:spTree>
    <p:extLst>
      <p:ext uri="{BB962C8B-B14F-4D97-AF65-F5344CB8AC3E}">
        <p14:creationId xmlns:p14="http://schemas.microsoft.com/office/powerpoint/2010/main" val="4049202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Criminal Process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450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0024"/>
          </a:xfrm>
        </p:spPr>
        <p:txBody>
          <a:bodyPr/>
          <a:lstStyle/>
          <a:p>
            <a:r>
              <a:rPr lang="en-US" dirty="0" smtClean="0"/>
              <a:t>A Nation of Laws</a:t>
            </a:r>
            <a:endParaRPr lang="en-US" dirty="0"/>
          </a:p>
        </p:txBody>
      </p:sp>
      <p:sp>
        <p:nvSpPr>
          <p:cNvPr id="3" name="Content Placeholder 2"/>
          <p:cNvSpPr>
            <a:spLocks noGrp="1"/>
          </p:cNvSpPr>
          <p:nvPr>
            <p:ph idx="1"/>
          </p:nvPr>
        </p:nvSpPr>
        <p:spPr>
          <a:xfrm>
            <a:off x="549275" y="1422400"/>
            <a:ext cx="8042276" cy="5435600"/>
          </a:xfrm>
        </p:spPr>
        <p:txBody>
          <a:bodyPr>
            <a:normAutofit lnSpcReduction="10000"/>
          </a:bodyPr>
          <a:lstStyle/>
          <a:p>
            <a:r>
              <a:rPr lang="en-US" dirty="0" smtClean="0"/>
              <a:t>The </a:t>
            </a:r>
            <a:r>
              <a:rPr lang="en-US" dirty="0"/>
              <a:t>U.S. Constitution is the nation's fundamental law.  It codifies the core values of the people.  </a:t>
            </a:r>
            <a:endParaRPr lang="en-US" dirty="0" smtClean="0"/>
          </a:p>
          <a:p>
            <a:r>
              <a:rPr lang="en-US" dirty="0" smtClean="0"/>
              <a:t>Courts </a:t>
            </a:r>
            <a:r>
              <a:rPr lang="en-US" dirty="0"/>
              <a:t>have the responsibility to interpret the Constitution's meaning, as well as the meaning of any laws passed by Congress</a:t>
            </a:r>
            <a:r>
              <a:rPr lang="en-US" dirty="0" smtClean="0"/>
              <a:t>.</a:t>
            </a:r>
          </a:p>
          <a:p>
            <a:r>
              <a:rPr lang="en-US" dirty="0"/>
              <a:t>The American democratic system is not always based upon simple majority rule.  There are certain principles that are so important to the nation that the majority has agreed not to interfere in these areas.  </a:t>
            </a:r>
            <a:endParaRPr lang="en-US" dirty="0" smtClean="0"/>
          </a:p>
          <a:p>
            <a:r>
              <a:rPr lang="en-US" dirty="0" smtClean="0"/>
              <a:t>Rule </a:t>
            </a:r>
            <a:r>
              <a:rPr lang="en-US" dirty="0"/>
              <a:t>of law is a principle under which all persons, institutions, and entities are accountable to laws that </a:t>
            </a:r>
            <a:r>
              <a:rPr lang="en-US" dirty="0" smtClean="0"/>
              <a:t>are publically promulgated, equally enforced, and consistent </a:t>
            </a:r>
            <a:r>
              <a:rPr lang="en-US" dirty="0"/>
              <a:t>with international human </a:t>
            </a:r>
            <a:r>
              <a:rPr lang="en-US" dirty="0" smtClean="0"/>
              <a:t>rights</a:t>
            </a:r>
          </a:p>
        </p:txBody>
      </p:sp>
    </p:spTree>
    <p:extLst>
      <p:ext uri="{BB962C8B-B14F-4D97-AF65-F5344CB8AC3E}">
        <p14:creationId xmlns:p14="http://schemas.microsoft.com/office/powerpoint/2010/main" val="2590480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System</a:t>
            </a:r>
            <a:endParaRPr lang="en-US" dirty="0"/>
          </a:p>
        </p:txBody>
      </p:sp>
      <p:sp>
        <p:nvSpPr>
          <p:cNvPr id="3" name="Content Placeholder 2"/>
          <p:cNvSpPr>
            <a:spLocks noGrp="1"/>
          </p:cNvSpPr>
          <p:nvPr>
            <p:ph idx="1"/>
          </p:nvPr>
        </p:nvSpPr>
        <p:spPr/>
        <p:txBody>
          <a:bodyPr/>
          <a:lstStyle/>
          <a:p>
            <a:r>
              <a:rPr lang="en-US" dirty="0" smtClean="0"/>
              <a:t>The criminal justice system has three main components</a:t>
            </a:r>
          </a:p>
          <a:p>
            <a:pPr lvl="1"/>
            <a:r>
              <a:rPr lang="en-US" dirty="0" smtClean="0"/>
              <a:t>Policing</a:t>
            </a:r>
          </a:p>
          <a:p>
            <a:pPr lvl="1"/>
            <a:r>
              <a:rPr lang="en-US" dirty="0" smtClean="0"/>
              <a:t>Courts</a:t>
            </a:r>
          </a:p>
          <a:p>
            <a:pPr lvl="1"/>
            <a:r>
              <a:rPr lang="en-US" dirty="0" smtClean="0"/>
              <a:t>Corrections</a:t>
            </a:r>
          </a:p>
          <a:p>
            <a:r>
              <a:rPr lang="en-US" dirty="0" smtClean="0"/>
              <a:t>All three work together under the rule of law and with the purpose of maintaining the rule of law.</a:t>
            </a:r>
            <a:endParaRPr lang="en-US" dirty="0"/>
          </a:p>
        </p:txBody>
      </p:sp>
    </p:spTree>
    <p:extLst>
      <p:ext uri="{BB962C8B-B14F-4D97-AF65-F5344CB8AC3E}">
        <p14:creationId xmlns:p14="http://schemas.microsoft.com/office/powerpoint/2010/main" val="1224155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in the United States</a:t>
            </a:r>
            <a:endParaRPr lang="en-US" dirty="0"/>
          </a:p>
        </p:txBody>
      </p:sp>
      <p:sp>
        <p:nvSpPr>
          <p:cNvPr id="3" name="Content Placeholder 2"/>
          <p:cNvSpPr>
            <a:spLocks noGrp="1"/>
          </p:cNvSpPr>
          <p:nvPr>
            <p:ph idx="1"/>
          </p:nvPr>
        </p:nvSpPr>
        <p:spPr>
          <a:xfrm>
            <a:off x="549275" y="1600201"/>
            <a:ext cx="8042276" cy="4817532"/>
          </a:xfrm>
        </p:spPr>
        <p:txBody>
          <a:bodyPr>
            <a:normAutofit fontScale="92500" lnSpcReduction="10000"/>
          </a:bodyPr>
          <a:lstStyle/>
          <a:p>
            <a:r>
              <a:rPr lang="en-US" dirty="0" smtClean="0"/>
              <a:t>A crime is any act that breaks the law for which there is a punishment. A criminal is the person who commits any type of crime.</a:t>
            </a:r>
          </a:p>
          <a:p>
            <a:r>
              <a:rPr lang="en-US" dirty="0" smtClean="0"/>
              <a:t>Serious crimes are called felonies. Less serious crimes are misdemeanors. </a:t>
            </a:r>
          </a:p>
          <a:p>
            <a:r>
              <a:rPr lang="en-US" dirty="0" smtClean="0"/>
              <a:t>Crimes can be categorized other ways as well. These types of crimes include:</a:t>
            </a:r>
          </a:p>
          <a:p>
            <a:pPr lvl="1"/>
            <a:r>
              <a:rPr lang="en-US" dirty="0" smtClean="0"/>
              <a:t>Crimes against persons</a:t>
            </a:r>
          </a:p>
          <a:p>
            <a:pPr lvl="1"/>
            <a:r>
              <a:rPr lang="en-US" dirty="0" smtClean="0"/>
              <a:t>Crimes against property</a:t>
            </a:r>
          </a:p>
          <a:p>
            <a:pPr lvl="1"/>
            <a:r>
              <a:rPr lang="en-US" dirty="0" smtClean="0"/>
              <a:t>Victimless crimes</a:t>
            </a:r>
          </a:p>
          <a:p>
            <a:pPr lvl="1"/>
            <a:r>
              <a:rPr lang="en-US" dirty="0" smtClean="0"/>
              <a:t>White collar crimes</a:t>
            </a:r>
          </a:p>
          <a:p>
            <a:pPr lvl="1"/>
            <a:r>
              <a:rPr lang="en-US" dirty="0" smtClean="0"/>
              <a:t>Organized crimes </a:t>
            </a:r>
          </a:p>
          <a:p>
            <a:endParaRPr lang="en-US" dirty="0"/>
          </a:p>
        </p:txBody>
      </p:sp>
    </p:spTree>
    <p:extLst>
      <p:ext uri="{BB962C8B-B14F-4D97-AF65-F5344CB8AC3E}">
        <p14:creationId xmlns:p14="http://schemas.microsoft.com/office/powerpoint/2010/main" val="398941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a:t>
            </a:r>
            <a:endParaRPr lang="en-US" dirty="0"/>
          </a:p>
        </p:txBody>
      </p:sp>
      <p:sp>
        <p:nvSpPr>
          <p:cNvPr id="3" name="Content Placeholder 2"/>
          <p:cNvSpPr>
            <a:spLocks noGrp="1"/>
          </p:cNvSpPr>
          <p:nvPr>
            <p:ph idx="1"/>
          </p:nvPr>
        </p:nvSpPr>
        <p:spPr/>
        <p:txBody>
          <a:bodyPr>
            <a:normAutofit lnSpcReduction="10000"/>
          </a:bodyPr>
          <a:lstStyle/>
          <a:p>
            <a:r>
              <a:rPr lang="en-US" dirty="0" smtClean="0"/>
              <a:t>Criminal courts have a different process than your civil courts. </a:t>
            </a:r>
          </a:p>
          <a:p>
            <a:r>
              <a:rPr lang="en-US" dirty="0" smtClean="0"/>
              <a:t>In a criminal case the party bringing the action is the prosecutor</a:t>
            </a:r>
            <a:endParaRPr lang="en-US" dirty="0"/>
          </a:p>
          <a:p>
            <a:pPr lvl="1"/>
            <a:r>
              <a:rPr lang="en-US" b="1" dirty="0" smtClean="0"/>
              <a:t>Prosecutor</a:t>
            </a:r>
            <a:r>
              <a:rPr lang="en-US" dirty="0" smtClean="0"/>
              <a:t> - the </a:t>
            </a:r>
            <a:r>
              <a:rPr lang="en-US" dirty="0"/>
              <a:t>government attorney charging and trying the case against a person accused of a crime</a:t>
            </a:r>
            <a:endParaRPr lang="en-US" dirty="0" smtClean="0"/>
          </a:p>
          <a:p>
            <a:r>
              <a:rPr lang="en-US" dirty="0" smtClean="0"/>
              <a:t>In a criminal case the party alleged to have committed the crime is the defendant. </a:t>
            </a:r>
          </a:p>
          <a:p>
            <a:r>
              <a:rPr lang="en-US" dirty="0" smtClean="0"/>
              <a:t>A criminal case begins when a person commits a crime.</a:t>
            </a:r>
          </a:p>
        </p:txBody>
      </p:sp>
    </p:spTree>
    <p:extLst>
      <p:ext uri="{BB962C8B-B14F-4D97-AF65-F5344CB8AC3E}">
        <p14:creationId xmlns:p14="http://schemas.microsoft.com/office/powerpoint/2010/main" val="3837629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Arrest</a:t>
            </a:r>
            <a:endParaRPr lang="en-US" dirty="0"/>
          </a:p>
        </p:txBody>
      </p:sp>
      <p:sp>
        <p:nvSpPr>
          <p:cNvPr id="3" name="Content Placeholder 2"/>
          <p:cNvSpPr>
            <a:spLocks noGrp="1"/>
          </p:cNvSpPr>
          <p:nvPr>
            <p:ph sz="half" idx="1"/>
          </p:nvPr>
        </p:nvSpPr>
        <p:spPr>
          <a:xfrm>
            <a:off x="549275" y="1600201"/>
            <a:ext cx="3840480" cy="4578926"/>
          </a:xfrm>
        </p:spPr>
        <p:txBody>
          <a:bodyPr>
            <a:normAutofit lnSpcReduction="10000"/>
          </a:bodyPr>
          <a:lstStyle/>
          <a:p>
            <a:r>
              <a:rPr lang="en-US" dirty="0" smtClean="0"/>
              <a:t>Police may arrest a person with probable cause or with an arrest warrant. </a:t>
            </a:r>
          </a:p>
          <a:p>
            <a:r>
              <a:rPr lang="en-US" b="1" dirty="0" smtClean="0"/>
              <a:t>Probable cause </a:t>
            </a:r>
            <a:r>
              <a:rPr lang="en-US" dirty="0" smtClean="0"/>
              <a:t>is the standard by which an officer has the grounds to obtain a warrant or make an arrest.</a:t>
            </a:r>
          </a:p>
          <a:p>
            <a:r>
              <a:rPr lang="en-US" dirty="0" smtClean="0"/>
              <a:t>Probable cause is a reasonable amount of suspicion to justify a reasonable person’s belief that facts are true.</a:t>
            </a:r>
          </a:p>
          <a:p>
            <a:r>
              <a:rPr lang="en-US" dirty="0" smtClean="0"/>
              <a:t>Upon arrest, the individual will go through booking.</a:t>
            </a:r>
            <a:endParaRPr lang="en-US" dirty="0"/>
          </a:p>
        </p:txBody>
      </p:sp>
    </p:spTree>
    <p:extLst>
      <p:ext uri="{BB962C8B-B14F-4D97-AF65-F5344CB8AC3E}">
        <p14:creationId xmlns:p14="http://schemas.microsoft.com/office/powerpoint/2010/main" val="1019617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Indictment</a:t>
            </a:r>
            <a:endParaRPr lang="en-US" dirty="0"/>
          </a:p>
        </p:txBody>
      </p:sp>
      <p:sp>
        <p:nvSpPr>
          <p:cNvPr id="3" name="Content Placeholder 2"/>
          <p:cNvSpPr>
            <a:spLocks noGrp="1"/>
          </p:cNvSpPr>
          <p:nvPr>
            <p:ph idx="1"/>
          </p:nvPr>
        </p:nvSpPr>
        <p:spPr>
          <a:xfrm>
            <a:off x="549275" y="1600200"/>
            <a:ext cx="8042276" cy="4759035"/>
          </a:xfrm>
        </p:spPr>
        <p:txBody>
          <a:bodyPr>
            <a:normAutofit lnSpcReduction="10000"/>
          </a:bodyPr>
          <a:lstStyle/>
          <a:p>
            <a:r>
              <a:rPr lang="en-US" dirty="0" smtClean="0"/>
              <a:t>A person may only be tried for a felony only upon indictment issued by a grand jury.</a:t>
            </a:r>
          </a:p>
          <a:p>
            <a:pPr marL="349250" lvl="1" indent="-349250">
              <a:spcBef>
                <a:spcPts val="2000"/>
              </a:spcBef>
              <a:buClr>
                <a:schemeClr val="accent1">
                  <a:lumMod val="60000"/>
                  <a:lumOff val="40000"/>
                </a:schemeClr>
              </a:buClr>
            </a:pPr>
            <a:r>
              <a:rPr lang="en-US" dirty="0" smtClean="0"/>
              <a:t>A </a:t>
            </a:r>
            <a:r>
              <a:rPr lang="en-US" b="1" dirty="0" smtClean="0"/>
              <a:t>grand jury </a:t>
            </a:r>
            <a:r>
              <a:rPr lang="en-US" dirty="0" smtClean="0"/>
              <a:t>is a group of people </a:t>
            </a:r>
            <a:r>
              <a:rPr lang="en-US" dirty="0"/>
              <a:t>that operate in closed proceedings to determine if there is enough evidence to charge that person with the </a:t>
            </a:r>
            <a:r>
              <a:rPr lang="en-US" dirty="0" smtClean="0"/>
              <a:t>crime.</a:t>
            </a:r>
          </a:p>
          <a:p>
            <a:pPr marL="631825" lvl="2" indent="-349250">
              <a:spcBef>
                <a:spcPts val="2000"/>
              </a:spcBef>
            </a:pPr>
            <a:r>
              <a:rPr lang="en-US" dirty="0" smtClean="0"/>
              <a:t>A grand jury must determine whether there is probable cause to believe </a:t>
            </a:r>
            <a:r>
              <a:rPr lang="en-US" dirty="0"/>
              <a:t>that a crime has been committed by a criminal </a:t>
            </a:r>
            <a:r>
              <a:rPr lang="en-US" dirty="0" smtClean="0"/>
              <a:t>suspect.</a:t>
            </a:r>
          </a:p>
          <a:p>
            <a:pPr marL="349250" lvl="1" indent="-349250">
              <a:spcBef>
                <a:spcPts val="2000"/>
              </a:spcBef>
              <a:buClr>
                <a:schemeClr val="accent1">
                  <a:lumMod val="60000"/>
                  <a:lumOff val="40000"/>
                </a:schemeClr>
              </a:buClr>
            </a:pPr>
            <a:r>
              <a:rPr lang="en-US" dirty="0" smtClean="0"/>
              <a:t>Defendants do not have the right to counsel or right to confront their witnesses in a grand jury.</a:t>
            </a:r>
          </a:p>
          <a:p>
            <a:pPr marL="349250" lvl="1" indent="-349250">
              <a:spcBef>
                <a:spcPts val="2000"/>
              </a:spcBef>
              <a:buClr>
                <a:schemeClr val="accent1">
                  <a:lumMod val="60000"/>
                  <a:lumOff val="40000"/>
                </a:schemeClr>
              </a:buClr>
            </a:pPr>
            <a:r>
              <a:rPr lang="en-US" dirty="0" smtClean="0"/>
              <a:t>Federal grand juries consist of 16-23 people. In order to charge someone, 12 jurors must agree.</a:t>
            </a:r>
            <a:endParaRPr lang="en-US" dirty="0"/>
          </a:p>
          <a:p>
            <a:endParaRPr lang="en-US" dirty="0"/>
          </a:p>
        </p:txBody>
      </p:sp>
    </p:spTree>
    <p:extLst>
      <p:ext uri="{BB962C8B-B14F-4D97-AF65-F5344CB8AC3E}">
        <p14:creationId xmlns:p14="http://schemas.microsoft.com/office/powerpoint/2010/main" val="3413130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80897"/>
          </a:xfrm>
        </p:spPr>
        <p:txBody>
          <a:bodyPr/>
          <a:lstStyle/>
          <a:p>
            <a:r>
              <a:rPr lang="en-US" sz="3600" dirty="0" smtClean="0"/>
              <a:t>Step 2: </a:t>
            </a:r>
            <a:r>
              <a:rPr lang="en-US" sz="3600" dirty="0"/>
              <a:t>F</a:t>
            </a:r>
            <a:r>
              <a:rPr lang="en-US" sz="3600" dirty="0" smtClean="0"/>
              <a:t>irst </a:t>
            </a:r>
            <a:r>
              <a:rPr lang="en-US" sz="3600" dirty="0"/>
              <a:t>A</a:t>
            </a:r>
            <a:r>
              <a:rPr lang="en-US" sz="3600" dirty="0" smtClean="0"/>
              <a:t>ppearance</a:t>
            </a:r>
            <a:r>
              <a:rPr lang="en-US" dirty="0" smtClean="0"/>
              <a:t> </a:t>
            </a:r>
            <a:endParaRPr lang="en-US" dirty="0"/>
          </a:p>
        </p:txBody>
      </p:sp>
      <p:sp>
        <p:nvSpPr>
          <p:cNvPr id="3" name="Content Placeholder 2"/>
          <p:cNvSpPr>
            <a:spLocks noGrp="1"/>
          </p:cNvSpPr>
          <p:nvPr>
            <p:ph idx="1"/>
          </p:nvPr>
        </p:nvSpPr>
        <p:spPr>
          <a:xfrm>
            <a:off x="549275" y="1600200"/>
            <a:ext cx="8042276" cy="5049981"/>
          </a:xfrm>
        </p:spPr>
        <p:txBody>
          <a:bodyPr/>
          <a:lstStyle/>
          <a:p>
            <a:r>
              <a:rPr lang="en-US" dirty="0" smtClean="0"/>
              <a:t>Either </a:t>
            </a:r>
            <a:r>
              <a:rPr lang="en-US" dirty="0"/>
              <a:t>the same day or the day after a defendant is arrested and charged, he is brought before </a:t>
            </a:r>
            <a:r>
              <a:rPr lang="en-US" dirty="0" smtClean="0"/>
              <a:t>a </a:t>
            </a:r>
            <a:r>
              <a:rPr lang="en-US" dirty="0"/>
              <a:t>judge for an initial hearing on the case. </a:t>
            </a:r>
            <a:endParaRPr lang="en-US" dirty="0" smtClean="0"/>
          </a:p>
          <a:p>
            <a:r>
              <a:rPr lang="en-US" dirty="0" smtClean="0"/>
              <a:t>At </a:t>
            </a:r>
            <a:r>
              <a:rPr lang="en-US" dirty="0"/>
              <a:t>that time, the defendant learns more about his rights and the charges against him, arrangements are made for him to have an attorney, and the judge decides if the defendant will be held in prison or released until the </a:t>
            </a:r>
            <a:r>
              <a:rPr lang="en-US" dirty="0" smtClean="0"/>
              <a:t>trial.</a:t>
            </a:r>
          </a:p>
          <a:p>
            <a:r>
              <a:rPr lang="en-US" dirty="0"/>
              <a:t>The amount of bail is determined by the judge. The judge will look to two factors in deciding bail: your risk of flight and whether you pose a danger to the community.</a:t>
            </a:r>
          </a:p>
        </p:txBody>
      </p:sp>
    </p:spTree>
    <p:extLst>
      <p:ext uri="{BB962C8B-B14F-4D97-AF65-F5344CB8AC3E}">
        <p14:creationId xmlns:p14="http://schemas.microsoft.com/office/powerpoint/2010/main" val="1632901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Arraignment</a:t>
            </a:r>
            <a:endParaRPr lang="en-US" dirty="0"/>
          </a:p>
        </p:txBody>
      </p:sp>
      <p:sp>
        <p:nvSpPr>
          <p:cNvPr id="3" name="Content Placeholder 2"/>
          <p:cNvSpPr>
            <a:spLocks noGrp="1"/>
          </p:cNvSpPr>
          <p:nvPr>
            <p:ph idx="1"/>
          </p:nvPr>
        </p:nvSpPr>
        <p:spPr/>
        <p:txBody>
          <a:bodyPr/>
          <a:lstStyle/>
          <a:p>
            <a:r>
              <a:rPr lang="en-US" dirty="0" smtClean="0"/>
              <a:t>During the arraignment </a:t>
            </a:r>
            <a:r>
              <a:rPr lang="en-US" dirty="0"/>
              <a:t>federal courts must read the indictment </a:t>
            </a:r>
            <a:r>
              <a:rPr lang="en-US" dirty="0" smtClean="0"/>
              <a:t>to </a:t>
            </a:r>
            <a:r>
              <a:rPr lang="en-US" dirty="0"/>
              <a:t>the defendant </a:t>
            </a:r>
            <a:r>
              <a:rPr lang="en-US" dirty="0" smtClean="0"/>
              <a:t>and the defendant to </a:t>
            </a:r>
            <a:r>
              <a:rPr lang="en-US" dirty="0"/>
              <a:t>enter a </a:t>
            </a:r>
            <a:r>
              <a:rPr lang="en-US" dirty="0" smtClean="0"/>
              <a:t>plea. </a:t>
            </a:r>
          </a:p>
          <a:p>
            <a:r>
              <a:rPr lang="en-US" dirty="0" smtClean="0"/>
              <a:t>The defendant may enter a plea of </a:t>
            </a:r>
          </a:p>
          <a:p>
            <a:pPr lvl="1"/>
            <a:r>
              <a:rPr lang="en-US" dirty="0" smtClean="0"/>
              <a:t>Guilty</a:t>
            </a:r>
          </a:p>
          <a:p>
            <a:pPr lvl="1"/>
            <a:r>
              <a:rPr lang="en-US" dirty="0" smtClean="0"/>
              <a:t>Not guilty</a:t>
            </a:r>
          </a:p>
          <a:p>
            <a:pPr lvl="1"/>
            <a:r>
              <a:rPr lang="en-US" dirty="0" smtClean="0"/>
              <a:t>No contest</a:t>
            </a:r>
          </a:p>
          <a:p>
            <a:r>
              <a:rPr lang="en-US" dirty="0" smtClean="0"/>
              <a:t>If the defendant enters a not guilty plea the case will continue to trial.</a:t>
            </a:r>
            <a:endParaRPr lang="en-US" dirty="0"/>
          </a:p>
        </p:txBody>
      </p:sp>
    </p:spTree>
    <p:extLst>
      <p:ext uri="{BB962C8B-B14F-4D97-AF65-F5344CB8AC3E}">
        <p14:creationId xmlns:p14="http://schemas.microsoft.com/office/powerpoint/2010/main" val="2963363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5 and 6</a:t>
            </a:r>
            <a:endParaRPr lang="en-US" dirty="0"/>
          </a:p>
        </p:txBody>
      </p:sp>
      <p:sp>
        <p:nvSpPr>
          <p:cNvPr id="3" name="Content Placeholder 2"/>
          <p:cNvSpPr>
            <a:spLocks noGrp="1"/>
          </p:cNvSpPr>
          <p:nvPr>
            <p:ph idx="1"/>
          </p:nvPr>
        </p:nvSpPr>
        <p:spPr>
          <a:xfrm>
            <a:off x="549275" y="1600200"/>
            <a:ext cx="8042276" cy="4911435"/>
          </a:xfrm>
        </p:spPr>
        <p:txBody>
          <a:bodyPr>
            <a:normAutofit fontScale="77500" lnSpcReduction="20000"/>
          </a:bodyPr>
          <a:lstStyle/>
          <a:p>
            <a:r>
              <a:rPr lang="en-US" dirty="0" smtClean="0"/>
              <a:t>Discovery</a:t>
            </a:r>
          </a:p>
          <a:p>
            <a:pPr lvl="1"/>
            <a:r>
              <a:rPr lang="en-US" dirty="0"/>
              <a:t>Prosecutors </a:t>
            </a:r>
            <a:r>
              <a:rPr lang="en-US" dirty="0" smtClean="0"/>
              <a:t>must </a:t>
            </a:r>
            <a:r>
              <a:rPr lang="en-US" dirty="0"/>
              <a:t>provide the defendant copies of materials and evidence that the prosecution intends to use at trial. </a:t>
            </a:r>
            <a:endParaRPr lang="en-US" dirty="0" smtClean="0"/>
          </a:p>
          <a:p>
            <a:pPr lvl="1"/>
            <a:r>
              <a:rPr lang="en-US" dirty="0" smtClean="0"/>
              <a:t>The prosecutor </a:t>
            </a:r>
            <a:r>
              <a:rPr lang="en-US" dirty="0"/>
              <a:t>is required to provide the defense with evidence that may hurt his case</a:t>
            </a:r>
            <a:endParaRPr lang="en-US" dirty="0" smtClean="0"/>
          </a:p>
          <a:p>
            <a:r>
              <a:rPr lang="en-US" dirty="0" smtClean="0"/>
              <a:t>Plea Bargaining</a:t>
            </a:r>
          </a:p>
          <a:p>
            <a:pPr lvl="1"/>
            <a:r>
              <a:rPr lang="en-US" dirty="0"/>
              <a:t> </a:t>
            </a:r>
            <a:r>
              <a:rPr lang="en-US" dirty="0" smtClean="0"/>
              <a:t>A plea bargain is when </a:t>
            </a:r>
            <a:r>
              <a:rPr lang="en-US" dirty="0"/>
              <a:t>criminal defendant and prosecutor reach a mutually satisfactory disposition of a criminal case, subject to court approval.</a:t>
            </a:r>
            <a:endParaRPr lang="en-US" dirty="0" smtClean="0"/>
          </a:p>
          <a:p>
            <a:pPr lvl="1"/>
            <a:r>
              <a:rPr lang="en-US" dirty="0"/>
              <a:t>A defendant may only plead guilty if they actually committed the crime and admits to doing so in open court before the judge. </a:t>
            </a:r>
            <a:endParaRPr lang="en-US" dirty="0" smtClean="0"/>
          </a:p>
          <a:p>
            <a:pPr lvl="1"/>
            <a:r>
              <a:rPr lang="en-US" dirty="0" smtClean="0"/>
              <a:t>When </a:t>
            </a:r>
            <a:r>
              <a:rPr lang="en-US" dirty="0"/>
              <a:t>the defendant admits to the crime, they agree they are guilty and they agree that they may be </a:t>
            </a:r>
            <a:r>
              <a:rPr lang="en-US" dirty="0" smtClean="0"/>
              <a:t>sentenced </a:t>
            </a:r>
            <a:r>
              <a:rPr lang="en-US" dirty="0"/>
              <a:t>by the judge presiding over the court </a:t>
            </a:r>
            <a:endParaRPr lang="en-US" dirty="0" smtClean="0"/>
          </a:p>
          <a:p>
            <a:r>
              <a:rPr lang="en-US" dirty="0" smtClean="0"/>
              <a:t>Pre-trial motions  </a:t>
            </a:r>
          </a:p>
          <a:p>
            <a:pPr lvl="1"/>
            <a:r>
              <a:rPr lang="en-US" dirty="0" smtClean="0"/>
              <a:t>Motion to dismiss</a:t>
            </a:r>
          </a:p>
          <a:p>
            <a:pPr lvl="1"/>
            <a:r>
              <a:rPr lang="en-US" dirty="0" smtClean="0"/>
              <a:t>Motion to suppress </a:t>
            </a:r>
          </a:p>
        </p:txBody>
      </p:sp>
    </p:spTree>
    <p:extLst>
      <p:ext uri="{BB962C8B-B14F-4D97-AF65-F5344CB8AC3E}">
        <p14:creationId xmlns:p14="http://schemas.microsoft.com/office/powerpoint/2010/main" val="2286338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and 8</a:t>
            </a:r>
            <a:endParaRPr lang="en-US" dirty="0"/>
          </a:p>
        </p:txBody>
      </p:sp>
      <p:sp>
        <p:nvSpPr>
          <p:cNvPr id="3" name="Content Placeholder 2"/>
          <p:cNvSpPr>
            <a:spLocks noGrp="1"/>
          </p:cNvSpPr>
          <p:nvPr>
            <p:ph idx="1"/>
          </p:nvPr>
        </p:nvSpPr>
        <p:spPr>
          <a:xfrm>
            <a:off x="549275" y="1600201"/>
            <a:ext cx="8042276" cy="4869872"/>
          </a:xfrm>
        </p:spPr>
        <p:txBody>
          <a:bodyPr>
            <a:normAutofit lnSpcReduction="10000"/>
          </a:bodyPr>
          <a:lstStyle/>
          <a:p>
            <a:r>
              <a:rPr lang="en-US" dirty="0" smtClean="0"/>
              <a:t>Trial</a:t>
            </a:r>
          </a:p>
          <a:p>
            <a:pPr lvl="1"/>
            <a:r>
              <a:rPr lang="en-US" dirty="0" smtClean="0"/>
              <a:t>In order to convict someone of a criminal violation, the elements of the crime must be proved beyond a reasonable doubt.</a:t>
            </a:r>
          </a:p>
          <a:p>
            <a:pPr lvl="1"/>
            <a:r>
              <a:rPr lang="en-US" dirty="0" smtClean="0"/>
              <a:t>Juries must reach a unanimous decision</a:t>
            </a:r>
          </a:p>
          <a:p>
            <a:r>
              <a:rPr lang="en-US" dirty="0" smtClean="0"/>
              <a:t>Verdict</a:t>
            </a:r>
          </a:p>
          <a:p>
            <a:pPr lvl="1"/>
            <a:r>
              <a:rPr lang="en-US" dirty="0" smtClean="0"/>
              <a:t>Once the jury has reached a verdict, it will be read aloud in court.</a:t>
            </a:r>
          </a:p>
          <a:p>
            <a:pPr lvl="1"/>
            <a:r>
              <a:rPr lang="en-US" dirty="0" smtClean="0"/>
              <a:t>Possible outcomes </a:t>
            </a:r>
          </a:p>
          <a:p>
            <a:pPr lvl="2"/>
            <a:r>
              <a:rPr lang="en-US" dirty="0" smtClean="0"/>
              <a:t>Guilty </a:t>
            </a:r>
          </a:p>
          <a:p>
            <a:pPr lvl="2"/>
            <a:r>
              <a:rPr lang="en-US" dirty="0" smtClean="0"/>
              <a:t>Not guilty</a:t>
            </a:r>
          </a:p>
          <a:p>
            <a:pPr lvl="2"/>
            <a:r>
              <a:rPr lang="en-US" dirty="0" smtClean="0"/>
              <a:t>Hung jury</a:t>
            </a:r>
          </a:p>
        </p:txBody>
      </p:sp>
    </p:spTree>
    <p:extLst>
      <p:ext uri="{BB962C8B-B14F-4D97-AF65-F5344CB8AC3E}">
        <p14:creationId xmlns:p14="http://schemas.microsoft.com/office/powerpoint/2010/main" val="20688258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 </a:t>
            </a:r>
            <a:endParaRPr lang="en-US" dirty="0"/>
          </a:p>
        </p:txBody>
      </p:sp>
      <p:sp>
        <p:nvSpPr>
          <p:cNvPr id="3" name="Content Placeholder 2"/>
          <p:cNvSpPr>
            <a:spLocks noGrp="1"/>
          </p:cNvSpPr>
          <p:nvPr>
            <p:ph idx="1"/>
          </p:nvPr>
        </p:nvSpPr>
        <p:spPr>
          <a:xfrm>
            <a:off x="549275" y="1600201"/>
            <a:ext cx="8042276" cy="4944668"/>
          </a:xfrm>
        </p:spPr>
        <p:txBody>
          <a:bodyPr>
            <a:normAutofit fontScale="92500" lnSpcReduction="10000"/>
          </a:bodyPr>
          <a:lstStyle/>
          <a:p>
            <a:r>
              <a:rPr lang="en-US" dirty="0" smtClean="0"/>
              <a:t>If convicted, the defendants sentence must be determined.</a:t>
            </a:r>
          </a:p>
          <a:p>
            <a:r>
              <a:rPr lang="en-US" dirty="0" smtClean="0"/>
              <a:t>The </a:t>
            </a:r>
            <a:r>
              <a:rPr lang="en-US" dirty="0"/>
              <a:t>United States Sentencing Commissions has produced a set of sentencing guidelines that recommend certain punishments for certain crimes while considering various </a:t>
            </a:r>
            <a:r>
              <a:rPr lang="en-US" dirty="0" smtClean="0"/>
              <a:t>factors.</a:t>
            </a:r>
          </a:p>
          <a:p>
            <a:r>
              <a:rPr lang="en-US" dirty="0" smtClean="0"/>
              <a:t>The judge may consider aggravating and mitigating factors.</a:t>
            </a:r>
          </a:p>
          <a:p>
            <a:r>
              <a:rPr lang="en-US" dirty="0" smtClean="0"/>
              <a:t>A sentence may include </a:t>
            </a:r>
          </a:p>
          <a:p>
            <a:pPr lvl="1"/>
            <a:r>
              <a:rPr lang="en-US" dirty="0" smtClean="0"/>
              <a:t>Jail sentence </a:t>
            </a:r>
          </a:p>
          <a:p>
            <a:pPr lvl="1"/>
            <a:r>
              <a:rPr lang="en-US" dirty="0" smtClean="0"/>
              <a:t>Death</a:t>
            </a:r>
          </a:p>
          <a:p>
            <a:pPr lvl="1"/>
            <a:r>
              <a:rPr lang="en-US" dirty="0" smtClean="0"/>
              <a:t>Probation</a:t>
            </a:r>
          </a:p>
          <a:p>
            <a:pPr lvl="1"/>
            <a:r>
              <a:rPr lang="en-US" dirty="0" smtClean="0"/>
              <a:t>Fine to be paid to government</a:t>
            </a:r>
          </a:p>
          <a:p>
            <a:pPr lvl="1"/>
            <a:r>
              <a:rPr lang="en-US" dirty="0" smtClean="0"/>
              <a:t>Restitution to be paid to victim</a:t>
            </a:r>
          </a:p>
          <a:p>
            <a:endParaRPr lang="en-US" dirty="0"/>
          </a:p>
        </p:txBody>
      </p:sp>
    </p:spTree>
    <p:extLst>
      <p:ext uri="{BB962C8B-B14F-4D97-AF65-F5344CB8AC3E}">
        <p14:creationId xmlns:p14="http://schemas.microsoft.com/office/powerpoint/2010/main" val="191707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Nation of Laws</a:t>
            </a:r>
            <a:endParaRPr lang="en-US" dirty="0"/>
          </a:p>
        </p:txBody>
      </p:sp>
      <p:sp>
        <p:nvSpPr>
          <p:cNvPr id="3" name="Content Placeholder 2"/>
          <p:cNvSpPr>
            <a:spLocks noGrp="1"/>
          </p:cNvSpPr>
          <p:nvPr>
            <p:ph idx="1"/>
          </p:nvPr>
        </p:nvSpPr>
        <p:spPr>
          <a:xfrm>
            <a:off x="549275" y="1600200"/>
            <a:ext cx="8042276" cy="5257800"/>
          </a:xfrm>
        </p:spPr>
        <p:txBody>
          <a:bodyPr>
            <a:normAutofit/>
          </a:bodyPr>
          <a:lstStyle/>
          <a:p>
            <a:r>
              <a:rPr lang="en-US" dirty="0" smtClean="0"/>
              <a:t>The </a:t>
            </a:r>
            <a:r>
              <a:rPr lang="en-US" dirty="0"/>
              <a:t>courts play an integral role in maintaining the rule of law, particularly when they hear the grievances voiced by minority groups or by those who may hold minority opinions.  </a:t>
            </a:r>
            <a:endParaRPr lang="en-US" dirty="0" smtClean="0"/>
          </a:p>
          <a:p>
            <a:r>
              <a:rPr lang="en-US" dirty="0" smtClean="0"/>
              <a:t>Equality </a:t>
            </a:r>
            <a:r>
              <a:rPr lang="en-US" dirty="0"/>
              <a:t>before the law is such an essential part of the American system of government that, when a </a:t>
            </a:r>
            <a:r>
              <a:rPr lang="en-US" dirty="0" smtClean="0"/>
              <a:t>majority </a:t>
            </a:r>
            <a:r>
              <a:rPr lang="en-US" dirty="0"/>
              <a:t>infringes upon the rights of a minority, the Court may see fit to hear both sides of the controversy in court.</a:t>
            </a:r>
            <a:endParaRPr lang="en-US" dirty="0" smtClean="0"/>
          </a:p>
          <a:p>
            <a:r>
              <a:rPr lang="en-US" dirty="0" smtClean="0"/>
              <a:t>The concept of rule of law establishes limits both on the governed and those who govern. </a:t>
            </a:r>
          </a:p>
          <a:p>
            <a:pPr marL="0" indent="0">
              <a:buNone/>
            </a:pPr>
            <a:endParaRPr lang="en-US" dirty="0"/>
          </a:p>
        </p:txBody>
      </p:sp>
    </p:spTree>
    <p:extLst>
      <p:ext uri="{BB962C8B-B14F-4D97-AF65-F5344CB8AC3E}">
        <p14:creationId xmlns:p14="http://schemas.microsoft.com/office/powerpoint/2010/main" val="1817443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a:t>
            </a:r>
            <a:endParaRPr lang="en-US" dirty="0"/>
          </a:p>
        </p:txBody>
      </p:sp>
      <p:sp>
        <p:nvSpPr>
          <p:cNvPr id="3" name="Content Placeholder 2"/>
          <p:cNvSpPr>
            <a:spLocks noGrp="1"/>
          </p:cNvSpPr>
          <p:nvPr>
            <p:ph idx="1"/>
          </p:nvPr>
        </p:nvSpPr>
        <p:spPr/>
        <p:txBody>
          <a:bodyPr/>
          <a:lstStyle/>
          <a:p>
            <a:r>
              <a:rPr lang="en-US" dirty="0" smtClean="0"/>
              <a:t>In </a:t>
            </a:r>
            <a:r>
              <a:rPr lang="en-US" dirty="0"/>
              <a:t>a criminal case, the defendant may appeal a guilty verdict, but the government may not appeal if a defendant is found not guilty. </a:t>
            </a:r>
            <a:endParaRPr lang="en-US" dirty="0" smtClean="0"/>
          </a:p>
          <a:p>
            <a:r>
              <a:rPr lang="en-US" dirty="0" smtClean="0"/>
              <a:t>Either </a:t>
            </a:r>
            <a:r>
              <a:rPr lang="en-US" dirty="0"/>
              <a:t>side in a criminal case may appeal with respect to the sentence that is imposed after a guilty verdict</a:t>
            </a:r>
            <a:r>
              <a:rPr lang="en-US" dirty="0" smtClean="0"/>
              <a:t>.</a:t>
            </a:r>
          </a:p>
          <a:p>
            <a:pPr marL="0" indent="0">
              <a:buNone/>
            </a:pPr>
            <a:endParaRPr lang="en-US" dirty="0"/>
          </a:p>
        </p:txBody>
      </p:sp>
    </p:spTree>
    <p:extLst>
      <p:ext uri="{BB962C8B-B14F-4D97-AF65-F5344CB8AC3E}">
        <p14:creationId xmlns:p14="http://schemas.microsoft.com/office/powerpoint/2010/main" val="313366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Policing</a:t>
            </a:r>
            <a:endParaRPr lang="en-US" dirty="0"/>
          </a:p>
        </p:txBody>
      </p:sp>
      <p:sp>
        <p:nvSpPr>
          <p:cNvPr id="3" name="Content Placeholder 2"/>
          <p:cNvSpPr>
            <a:spLocks noGrp="1"/>
          </p:cNvSpPr>
          <p:nvPr>
            <p:ph idx="1"/>
          </p:nvPr>
        </p:nvSpPr>
        <p:spPr>
          <a:xfrm>
            <a:off x="549275" y="1600201"/>
            <a:ext cx="8042276" cy="4992524"/>
          </a:xfrm>
        </p:spPr>
        <p:txBody>
          <a:bodyPr>
            <a:normAutofit fontScale="85000" lnSpcReduction="20000"/>
          </a:bodyPr>
          <a:lstStyle/>
          <a:p>
            <a:r>
              <a:rPr lang="en-US" dirty="0" smtClean="0"/>
              <a:t>There are different government officials at each level of government. Laws may be enforced by many different agencies.</a:t>
            </a:r>
          </a:p>
          <a:p>
            <a:r>
              <a:rPr lang="en-US" dirty="0" smtClean="0"/>
              <a:t>Federal</a:t>
            </a:r>
          </a:p>
          <a:p>
            <a:pPr lvl="1"/>
            <a:r>
              <a:rPr lang="en-US" dirty="0" smtClean="0"/>
              <a:t>Department of Justice</a:t>
            </a:r>
          </a:p>
          <a:p>
            <a:pPr lvl="1"/>
            <a:r>
              <a:rPr lang="en-US" dirty="0" smtClean="0"/>
              <a:t>FBI</a:t>
            </a:r>
          </a:p>
          <a:p>
            <a:pPr lvl="1"/>
            <a:r>
              <a:rPr lang="en-US" dirty="0" smtClean="0"/>
              <a:t>Homeland Security </a:t>
            </a:r>
          </a:p>
          <a:p>
            <a:r>
              <a:rPr lang="en-US" dirty="0" smtClean="0"/>
              <a:t>State </a:t>
            </a:r>
          </a:p>
          <a:p>
            <a:pPr lvl="1"/>
            <a:r>
              <a:rPr lang="en-US" dirty="0" smtClean="0"/>
              <a:t>SBI</a:t>
            </a:r>
          </a:p>
          <a:p>
            <a:pPr lvl="1"/>
            <a:r>
              <a:rPr lang="en-US" dirty="0" smtClean="0"/>
              <a:t>State Trooper</a:t>
            </a:r>
          </a:p>
          <a:p>
            <a:pPr lvl="1"/>
            <a:r>
              <a:rPr lang="en-US" dirty="0" smtClean="0"/>
              <a:t>Attorney General </a:t>
            </a:r>
          </a:p>
          <a:p>
            <a:r>
              <a:rPr lang="en-US" dirty="0" smtClean="0"/>
              <a:t>Local</a:t>
            </a:r>
          </a:p>
          <a:p>
            <a:pPr lvl="1"/>
            <a:r>
              <a:rPr lang="en-US" dirty="0" smtClean="0"/>
              <a:t>Magistrate </a:t>
            </a:r>
          </a:p>
          <a:p>
            <a:pPr lvl="1"/>
            <a:r>
              <a:rPr lang="en-US" dirty="0" smtClean="0"/>
              <a:t>Sheriff</a:t>
            </a:r>
          </a:p>
          <a:p>
            <a:pPr lvl="1"/>
            <a:r>
              <a:rPr lang="en-US" dirty="0" smtClean="0"/>
              <a:t>City Police </a:t>
            </a:r>
            <a:endParaRPr lang="en-US" dirty="0"/>
          </a:p>
        </p:txBody>
      </p:sp>
    </p:spTree>
    <p:extLst>
      <p:ext uri="{BB962C8B-B14F-4D97-AF65-F5344CB8AC3E}">
        <p14:creationId xmlns:p14="http://schemas.microsoft.com/office/powerpoint/2010/main" val="634531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Corrections</a:t>
            </a:r>
            <a:endParaRPr lang="en-US" dirty="0"/>
          </a:p>
        </p:txBody>
      </p:sp>
      <p:sp>
        <p:nvSpPr>
          <p:cNvPr id="3" name="Content Placeholder 2"/>
          <p:cNvSpPr>
            <a:spLocks noGrp="1"/>
          </p:cNvSpPr>
          <p:nvPr>
            <p:ph idx="1"/>
          </p:nvPr>
        </p:nvSpPr>
        <p:spPr>
          <a:xfrm>
            <a:off x="549275" y="1600201"/>
            <a:ext cx="8042276" cy="5139266"/>
          </a:xfrm>
        </p:spPr>
        <p:txBody>
          <a:bodyPr>
            <a:normAutofit lnSpcReduction="10000"/>
          </a:bodyPr>
          <a:lstStyle/>
          <a:p>
            <a:r>
              <a:rPr lang="en-US" dirty="0" smtClean="0"/>
              <a:t>The punishment for lawbreakers is handled by the corrections system. Corrections can include imprisonment, probation, or capital punishment.</a:t>
            </a:r>
          </a:p>
          <a:p>
            <a:pPr lvl="1"/>
            <a:r>
              <a:rPr lang="en-US" dirty="0" smtClean="0"/>
              <a:t>Less serious crimes may be punished only with fines or fines plus a suspended sentence. </a:t>
            </a:r>
          </a:p>
          <a:p>
            <a:pPr lvl="1"/>
            <a:r>
              <a:rPr lang="en-US" dirty="0" smtClean="0"/>
              <a:t>More serious crimes are typically punished with imprisonment.</a:t>
            </a:r>
          </a:p>
          <a:p>
            <a:r>
              <a:rPr lang="en-US" dirty="0" smtClean="0"/>
              <a:t>After serving part of their sentences, many prisoners are eligible for parole, or early release.</a:t>
            </a:r>
          </a:p>
          <a:p>
            <a:r>
              <a:rPr lang="en-US" dirty="0" smtClean="0"/>
              <a:t>The harshest punishment for crimes is capital punishment. </a:t>
            </a:r>
          </a:p>
          <a:p>
            <a:pPr lvl="1"/>
            <a:r>
              <a:rPr lang="en-US" dirty="0" smtClean="0"/>
              <a:t>Some say capital punishment is a violation of the 8</a:t>
            </a:r>
            <a:r>
              <a:rPr lang="en-US" baseline="30000" dirty="0" smtClean="0"/>
              <a:t>th</a:t>
            </a:r>
            <a:r>
              <a:rPr lang="en-US" dirty="0" smtClean="0"/>
              <a:t> amendment </a:t>
            </a:r>
          </a:p>
          <a:p>
            <a:endParaRPr lang="en-US" dirty="0"/>
          </a:p>
        </p:txBody>
      </p:sp>
    </p:spTree>
    <p:extLst>
      <p:ext uri="{BB962C8B-B14F-4D97-AF65-F5344CB8AC3E}">
        <p14:creationId xmlns:p14="http://schemas.microsoft.com/office/powerpoint/2010/main" val="15049909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10-14 at 8.26.56 PM.png"/>
          <p:cNvPicPr>
            <a:picLocks noGrp="1" noChangeAspect="1"/>
          </p:cNvPicPr>
          <p:nvPr>
            <p:ph idx="1"/>
          </p:nvPr>
        </p:nvPicPr>
        <p:blipFill>
          <a:blip r:embed="rId2">
            <a:extLst>
              <a:ext uri="{28A0092B-C50C-407E-A947-70E740481C1C}">
                <a14:useLocalDpi xmlns:a14="http://schemas.microsoft.com/office/drawing/2010/main" val="0"/>
              </a:ext>
            </a:extLst>
          </a:blip>
          <a:srcRect t="-8086" b="-8086"/>
          <a:stretch>
            <a:fillRect/>
          </a:stretch>
        </p:blipFill>
        <p:spPr>
          <a:xfrm>
            <a:off x="549275" y="423863"/>
            <a:ext cx="8042275" cy="6111875"/>
          </a:xfrm>
        </p:spPr>
      </p:pic>
    </p:spTree>
    <p:extLst>
      <p:ext uri="{BB962C8B-B14F-4D97-AF65-F5344CB8AC3E}">
        <p14:creationId xmlns:p14="http://schemas.microsoft.com/office/powerpoint/2010/main" val="3576970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a:xfrm>
            <a:off x="549275" y="1600200"/>
            <a:ext cx="8042276" cy="5096896"/>
          </a:xfrm>
        </p:spPr>
        <p:txBody>
          <a:bodyPr>
            <a:normAutofit lnSpcReduction="10000"/>
          </a:bodyPr>
          <a:lstStyle/>
          <a:p>
            <a:r>
              <a:rPr lang="en-US" dirty="0" smtClean="0"/>
              <a:t>The Bill of Rights are the first 10 amendments to the Constitution. </a:t>
            </a:r>
          </a:p>
          <a:p>
            <a:r>
              <a:rPr lang="en-US" dirty="0" smtClean="0"/>
              <a:t>Included within these amendments are individual rights.</a:t>
            </a:r>
          </a:p>
          <a:p>
            <a:r>
              <a:rPr lang="en-US" dirty="0" smtClean="0"/>
              <a:t>Civil liberties v. Civil Rights  </a:t>
            </a:r>
          </a:p>
          <a:p>
            <a:pPr lvl="1"/>
            <a:r>
              <a:rPr lang="en-US" dirty="0" smtClean="0"/>
              <a:t>Civil liberties are protections against government action</a:t>
            </a:r>
          </a:p>
          <a:p>
            <a:pPr lvl="1"/>
            <a:r>
              <a:rPr lang="en-US" dirty="0" smtClean="0"/>
              <a:t>Civil rights – actions the government should take to create equal conditions.</a:t>
            </a:r>
          </a:p>
          <a:p>
            <a:r>
              <a:rPr lang="en-US" dirty="0" smtClean="0"/>
              <a:t>The majority of Supreme Court decisions that define civil liberties are based on the bill of rights.</a:t>
            </a:r>
          </a:p>
          <a:p>
            <a:pPr lvl="1"/>
            <a:r>
              <a:rPr lang="en-US" dirty="0" smtClean="0"/>
              <a:t>Freedoms and rights of the first amendment</a:t>
            </a:r>
          </a:p>
          <a:p>
            <a:pPr lvl="1"/>
            <a:r>
              <a:rPr lang="en-US" smtClean="0"/>
              <a:t>Liberties </a:t>
            </a:r>
            <a:r>
              <a:rPr lang="en-US" dirty="0" smtClean="0"/>
              <a:t>and rights associated with crime and due process</a:t>
            </a:r>
          </a:p>
          <a:p>
            <a:endParaRPr lang="en-US" dirty="0" smtClean="0"/>
          </a:p>
          <a:p>
            <a:pPr marL="349250" lvl="1" indent="0">
              <a:buNone/>
            </a:pPr>
            <a:endParaRPr lang="en-US" dirty="0" smtClean="0"/>
          </a:p>
        </p:txBody>
      </p:sp>
    </p:spTree>
    <p:extLst>
      <p:ext uri="{BB962C8B-B14F-4D97-AF65-F5344CB8AC3E}">
        <p14:creationId xmlns:p14="http://schemas.microsoft.com/office/powerpoint/2010/main" val="171378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Amendments </a:t>
            </a:r>
            <a:endParaRPr lang="en-US" dirty="0"/>
          </a:p>
        </p:txBody>
      </p:sp>
      <p:sp>
        <p:nvSpPr>
          <p:cNvPr id="3" name="Content Placeholder 2"/>
          <p:cNvSpPr>
            <a:spLocks noGrp="1"/>
          </p:cNvSpPr>
          <p:nvPr>
            <p:ph idx="1"/>
          </p:nvPr>
        </p:nvSpPr>
        <p:spPr>
          <a:xfrm>
            <a:off x="549275" y="1600200"/>
            <a:ext cx="8042276" cy="5027315"/>
          </a:xfrm>
        </p:spPr>
        <p:txBody>
          <a:bodyPr>
            <a:normAutofit/>
          </a:bodyPr>
          <a:lstStyle/>
          <a:p>
            <a:r>
              <a:rPr lang="en-US" dirty="0" smtClean="0"/>
              <a:t>15</a:t>
            </a:r>
            <a:r>
              <a:rPr lang="en-US" baseline="30000" dirty="0" smtClean="0"/>
              <a:t>th</a:t>
            </a:r>
            <a:r>
              <a:rPr lang="en-US" dirty="0" smtClean="0"/>
              <a:t> </a:t>
            </a:r>
          </a:p>
          <a:p>
            <a:pPr lvl="1"/>
            <a:r>
              <a:rPr lang="en-US" dirty="0" smtClean="0"/>
              <a:t>Gave African-American males the right to vote</a:t>
            </a:r>
          </a:p>
          <a:p>
            <a:r>
              <a:rPr lang="en-US" dirty="0" smtClean="0"/>
              <a:t>19</a:t>
            </a:r>
            <a:r>
              <a:rPr lang="en-US" baseline="30000" dirty="0" smtClean="0"/>
              <a:t>th    </a:t>
            </a:r>
            <a:endParaRPr lang="en-US" dirty="0" smtClean="0"/>
          </a:p>
          <a:p>
            <a:pPr lvl="1"/>
            <a:r>
              <a:rPr lang="en-US" dirty="0" smtClean="0"/>
              <a:t>Gave women the right to vote</a:t>
            </a:r>
          </a:p>
          <a:p>
            <a:r>
              <a:rPr lang="en-US" dirty="0" smtClean="0"/>
              <a:t>23</a:t>
            </a:r>
            <a:r>
              <a:rPr lang="en-US" baseline="30000" dirty="0" smtClean="0"/>
              <a:t>rd</a:t>
            </a:r>
            <a:endParaRPr lang="en-US" dirty="0" smtClean="0"/>
          </a:p>
          <a:p>
            <a:pPr lvl="1"/>
            <a:r>
              <a:rPr lang="en-US" dirty="0" smtClean="0"/>
              <a:t>Grants DC electoral votes</a:t>
            </a:r>
          </a:p>
          <a:p>
            <a:r>
              <a:rPr lang="en-US" dirty="0" smtClean="0"/>
              <a:t>24</a:t>
            </a:r>
            <a:r>
              <a:rPr lang="en-US" baseline="30000" dirty="0" smtClean="0"/>
              <a:t>th</a:t>
            </a:r>
            <a:endParaRPr lang="en-US" dirty="0" smtClean="0"/>
          </a:p>
          <a:p>
            <a:pPr lvl="1"/>
            <a:r>
              <a:rPr lang="en-US" dirty="0" smtClean="0"/>
              <a:t>Eliminated the poll tax</a:t>
            </a:r>
          </a:p>
          <a:p>
            <a:r>
              <a:rPr lang="en-US" dirty="0" smtClean="0"/>
              <a:t>26</a:t>
            </a:r>
            <a:r>
              <a:rPr lang="en-US" baseline="30000" dirty="0" smtClean="0"/>
              <a:t>th</a:t>
            </a:r>
            <a:r>
              <a:rPr lang="en-US" dirty="0" smtClean="0"/>
              <a:t> </a:t>
            </a:r>
          </a:p>
          <a:p>
            <a:pPr lvl="1"/>
            <a:r>
              <a:rPr lang="en-US" dirty="0" smtClean="0"/>
              <a:t>Set voting age to 18</a:t>
            </a:r>
            <a:endParaRPr lang="en-US" baseline="30000"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57091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Amendments </a:t>
            </a:r>
            <a:endParaRPr lang="en-US" dirty="0"/>
          </a:p>
        </p:txBody>
      </p:sp>
      <p:sp>
        <p:nvSpPr>
          <p:cNvPr id="3" name="Content Placeholder 2"/>
          <p:cNvSpPr>
            <a:spLocks noGrp="1"/>
          </p:cNvSpPr>
          <p:nvPr>
            <p:ph idx="1"/>
          </p:nvPr>
        </p:nvSpPr>
        <p:spPr>
          <a:xfrm>
            <a:off x="549275" y="1600200"/>
            <a:ext cx="8042276" cy="4835969"/>
          </a:xfrm>
        </p:spPr>
        <p:txBody>
          <a:bodyPr/>
          <a:lstStyle/>
          <a:p>
            <a:r>
              <a:rPr lang="en-US" dirty="0" smtClean="0"/>
              <a:t>11: Lays the foundation for sovereign immunity</a:t>
            </a:r>
          </a:p>
          <a:p>
            <a:r>
              <a:rPr lang="en-US" dirty="0" smtClean="0"/>
              <a:t>12: Each </a:t>
            </a:r>
            <a:r>
              <a:rPr lang="en-US" dirty="0"/>
              <a:t>elector must cast distinct votes for President and Vice President</a:t>
            </a:r>
            <a:endParaRPr lang="en-US" dirty="0" smtClean="0"/>
          </a:p>
          <a:p>
            <a:r>
              <a:rPr lang="en-US" dirty="0" smtClean="0"/>
              <a:t>13: Abolishes slavery and involuntary servitude </a:t>
            </a:r>
          </a:p>
          <a:p>
            <a:r>
              <a:rPr lang="en-US" dirty="0" smtClean="0"/>
              <a:t>14: Includes citizenship clause, Due Process Clause, and Equal Protection Clause</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74180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Amendments</a:t>
            </a:r>
            <a:endParaRPr lang="en-US" dirty="0"/>
          </a:p>
        </p:txBody>
      </p:sp>
      <p:sp>
        <p:nvSpPr>
          <p:cNvPr id="3" name="Content Placeholder 2"/>
          <p:cNvSpPr>
            <a:spLocks noGrp="1"/>
          </p:cNvSpPr>
          <p:nvPr>
            <p:ph idx="1"/>
          </p:nvPr>
        </p:nvSpPr>
        <p:spPr>
          <a:xfrm>
            <a:off x="549275" y="1600200"/>
            <a:ext cx="8042276" cy="4870759"/>
          </a:xfrm>
        </p:spPr>
        <p:txBody>
          <a:bodyPr>
            <a:normAutofit fontScale="92500" lnSpcReduction="20000"/>
          </a:bodyPr>
          <a:lstStyle/>
          <a:p>
            <a:r>
              <a:rPr lang="en-US" dirty="0" smtClean="0"/>
              <a:t>16: Allows federal government to collect income </a:t>
            </a:r>
            <a:r>
              <a:rPr lang="en-US" b="1" dirty="0" smtClean="0"/>
              <a:t>tax</a:t>
            </a:r>
          </a:p>
          <a:p>
            <a:r>
              <a:rPr lang="en-US" dirty="0" smtClean="0"/>
              <a:t>17: Establishes direct election of </a:t>
            </a:r>
            <a:r>
              <a:rPr lang="en-US" b="1" dirty="0" smtClean="0"/>
              <a:t>senators</a:t>
            </a:r>
            <a:r>
              <a:rPr lang="en-US" dirty="0" smtClean="0"/>
              <a:t> by popular vote</a:t>
            </a:r>
          </a:p>
          <a:p>
            <a:r>
              <a:rPr lang="en-US" dirty="0" smtClean="0"/>
              <a:t>18: Prohibits manufacturing or sale of </a:t>
            </a:r>
            <a:r>
              <a:rPr lang="en-US" b="1" dirty="0" smtClean="0"/>
              <a:t>alcohol</a:t>
            </a:r>
            <a:r>
              <a:rPr lang="en-US" dirty="0" smtClean="0"/>
              <a:t>  </a:t>
            </a:r>
          </a:p>
          <a:p>
            <a:r>
              <a:rPr lang="en-US" dirty="0" smtClean="0"/>
              <a:t>20: Changed term dates for president, vice president, and congressmen</a:t>
            </a:r>
          </a:p>
          <a:p>
            <a:r>
              <a:rPr lang="en-US" dirty="0" smtClean="0"/>
              <a:t>21: repealed 18</a:t>
            </a:r>
            <a:r>
              <a:rPr lang="en-US" baseline="30000" dirty="0" smtClean="0"/>
              <a:t>th</a:t>
            </a:r>
            <a:r>
              <a:rPr lang="en-US" dirty="0" smtClean="0"/>
              <a:t> amendment</a:t>
            </a:r>
          </a:p>
          <a:p>
            <a:r>
              <a:rPr lang="en-US" dirty="0" smtClean="0"/>
              <a:t>22: limited president to two terms</a:t>
            </a:r>
          </a:p>
          <a:p>
            <a:r>
              <a:rPr lang="en-US" dirty="0" smtClean="0"/>
              <a:t>25: Presidential succession</a:t>
            </a:r>
          </a:p>
          <a:p>
            <a:r>
              <a:rPr lang="en-US" dirty="0" smtClean="0"/>
              <a:t>27: Laws regarding congressional salary do not take effect until the next election</a:t>
            </a:r>
          </a:p>
          <a:p>
            <a:endParaRPr lang="en-US" dirty="0" smtClean="0"/>
          </a:p>
        </p:txBody>
      </p:sp>
    </p:spTree>
    <p:extLst>
      <p:ext uri="{BB962C8B-B14F-4D97-AF65-F5344CB8AC3E}">
        <p14:creationId xmlns:p14="http://schemas.microsoft.com/office/powerpoint/2010/main" val="2319437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Accused </a:t>
            </a:r>
            <a:endParaRPr lang="en-US" dirty="0"/>
          </a:p>
        </p:txBody>
      </p:sp>
      <p:sp>
        <p:nvSpPr>
          <p:cNvPr id="3" name="Content Placeholder 2"/>
          <p:cNvSpPr>
            <a:spLocks noGrp="1"/>
          </p:cNvSpPr>
          <p:nvPr>
            <p:ph idx="1"/>
          </p:nvPr>
        </p:nvSpPr>
        <p:spPr>
          <a:xfrm>
            <a:off x="549275" y="1600201"/>
            <a:ext cx="8042276" cy="4939144"/>
          </a:xfrm>
        </p:spPr>
        <p:txBody>
          <a:bodyPr>
            <a:normAutofit/>
          </a:bodyPr>
          <a:lstStyle/>
          <a:p>
            <a:r>
              <a:rPr lang="en-US" dirty="0" smtClean="0"/>
              <a:t>Because the punishments for criminal offenses are more restrictive in than in civil cases, there are certain protections given to the accused.</a:t>
            </a:r>
          </a:p>
          <a:p>
            <a:r>
              <a:rPr lang="en-US" dirty="0" smtClean="0"/>
              <a:t>4</a:t>
            </a:r>
            <a:r>
              <a:rPr lang="en-US" baseline="30000" dirty="0" smtClean="0"/>
              <a:t>th</a:t>
            </a:r>
            <a:r>
              <a:rPr lang="en-US" dirty="0" smtClean="0"/>
              <a:t> Amendment</a:t>
            </a:r>
          </a:p>
          <a:p>
            <a:pPr lvl="1"/>
            <a:r>
              <a:rPr lang="en-US" dirty="0" smtClean="0"/>
              <a:t>Police have to have a search warrant to search a person’s home</a:t>
            </a:r>
          </a:p>
          <a:p>
            <a:pPr lvl="2"/>
            <a:r>
              <a:rPr lang="en-US" dirty="0" smtClean="0"/>
              <a:t>Search warrant must state what looking for and where looking</a:t>
            </a:r>
          </a:p>
          <a:p>
            <a:pPr lvl="1"/>
            <a:r>
              <a:rPr lang="en-US" dirty="0" smtClean="0"/>
              <a:t> For a lawful arrest, police must have probable cause or an arrest warrant.</a:t>
            </a:r>
          </a:p>
        </p:txBody>
      </p:sp>
    </p:spTree>
    <p:extLst>
      <p:ext uri="{BB962C8B-B14F-4D97-AF65-F5344CB8AC3E}">
        <p14:creationId xmlns:p14="http://schemas.microsoft.com/office/powerpoint/2010/main" val="3810853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Rights of the Accused – 5</a:t>
            </a:r>
            <a:r>
              <a:rPr lang="en-US" sz="3600" baseline="30000" dirty="0" smtClean="0"/>
              <a:t>th</a:t>
            </a:r>
            <a:r>
              <a:rPr lang="en-US" sz="3600" dirty="0" smtClean="0"/>
              <a:t> Amendment</a:t>
            </a:r>
            <a:endParaRPr lang="en-US" sz="3600" dirty="0"/>
          </a:p>
        </p:txBody>
      </p:sp>
      <p:sp>
        <p:nvSpPr>
          <p:cNvPr id="3" name="Content Placeholder 2"/>
          <p:cNvSpPr>
            <a:spLocks noGrp="1"/>
          </p:cNvSpPr>
          <p:nvPr>
            <p:ph idx="1"/>
          </p:nvPr>
        </p:nvSpPr>
        <p:spPr>
          <a:xfrm>
            <a:off x="549275" y="1600200"/>
            <a:ext cx="8042276" cy="4952999"/>
          </a:xfrm>
        </p:spPr>
        <p:txBody>
          <a:bodyPr>
            <a:normAutofit fontScale="77500" lnSpcReduction="20000"/>
          </a:bodyPr>
          <a:lstStyle/>
          <a:p>
            <a:r>
              <a:rPr lang="en-US" dirty="0" smtClean="0"/>
              <a:t>Requires that felonies be tried only upon indictment by a grand jury</a:t>
            </a:r>
          </a:p>
          <a:p>
            <a:r>
              <a:rPr lang="en-US" dirty="0" smtClean="0"/>
              <a:t>Right against self-incrimination</a:t>
            </a:r>
          </a:p>
          <a:p>
            <a:pPr lvl="1"/>
            <a:r>
              <a:rPr lang="en-US" dirty="0" smtClean="0"/>
              <a:t>Miranda Rights</a:t>
            </a:r>
          </a:p>
          <a:p>
            <a:r>
              <a:rPr lang="en-US" dirty="0" smtClean="0"/>
              <a:t>Due process of the law</a:t>
            </a:r>
          </a:p>
          <a:p>
            <a:pPr lvl="1"/>
            <a:r>
              <a:rPr lang="en-US" b="1" dirty="0" smtClean="0"/>
              <a:t>Due process </a:t>
            </a:r>
            <a:r>
              <a:rPr lang="en-US" dirty="0" smtClean="0"/>
              <a:t>is a constitutional guarantee that all legal proceedings will be fair</a:t>
            </a:r>
          </a:p>
          <a:p>
            <a:r>
              <a:rPr lang="en-US" dirty="0" smtClean="0"/>
              <a:t>The right to be tried only once</a:t>
            </a:r>
          </a:p>
          <a:p>
            <a:pPr lvl="1"/>
            <a:r>
              <a:rPr lang="en-US" b="1" dirty="0" smtClean="0"/>
              <a:t>Double Jeopardy  </a:t>
            </a:r>
            <a:r>
              <a:rPr lang="en-US" dirty="0" smtClean="0"/>
              <a:t>is a second </a:t>
            </a:r>
            <a:r>
              <a:rPr lang="en-US" dirty="0"/>
              <a:t>prosecution for the same offense after acquittal or conviction or multiple punishments for same offense</a:t>
            </a:r>
            <a:endParaRPr lang="en-US" dirty="0" smtClean="0"/>
          </a:p>
          <a:p>
            <a:pPr lvl="1"/>
            <a:r>
              <a:rPr lang="en-US" dirty="0"/>
              <a:t>P</a:t>
            </a:r>
            <a:r>
              <a:rPr lang="en-US" dirty="0" smtClean="0"/>
              <a:t>rohibits governments </a:t>
            </a:r>
            <a:r>
              <a:rPr lang="en-US" dirty="0"/>
              <a:t>from prosecuting individuals for the same crime on more than one occasion, or imposing more than one punishment for a single offense</a:t>
            </a:r>
            <a:endParaRPr lang="en-US" dirty="0" smtClean="0"/>
          </a:p>
          <a:p>
            <a:pPr lvl="1"/>
            <a:r>
              <a:rPr lang="en-US" dirty="0" smtClean="0"/>
              <a:t>Jeopardy </a:t>
            </a:r>
            <a:r>
              <a:rPr lang="en-US" dirty="0"/>
              <a:t>"attaches" when the jury is empaneled in a jury </a:t>
            </a:r>
            <a:r>
              <a:rPr lang="en-US" dirty="0" smtClean="0"/>
              <a:t>trial or when </a:t>
            </a:r>
            <a:r>
              <a:rPr lang="en-US" dirty="0"/>
              <a:t>the first witness is sworn in during a bench </a:t>
            </a:r>
            <a:r>
              <a:rPr lang="en-US" dirty="0" smtClean="0"/>
              <a:t>trial</a:t>
            </a:r>
            <a:endParaRPr lang="en-US" dirty="0"/>
          </a:p>
          <a:p>
            <a:r>
              <a:rPr lang="en-US" dirty="0" smtClean="0"/>
              <a:t>Eminent Domain- government may take private property for public use but must provide just compensation</a:t>
            </a:r>
          </a:p>
          <a:p>
            <a:endParaRPr lang="en-US" dirty="0"/>
          </a:p>
        </p:txBody>
      </p:sp>
    </p:spTree>
    <p:extLst>
      <p:ext uri="{BB962C8B-B14F-4D97-AF65-F5344CB8AC3E}">
        <p14:creationId xmlns:p14="http://schemas.microsoft.com/office/powerpoint/2010/main" val="273331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a:t>
            </a:r>
            <a:endParaRPr lang="en-US" dirty="0"/>
          </a:p>
        </p:txBody>
      </p:sp>
      <p:sp>
        <p:nvSpPr>
          <p:cNvPr id="3" name="Content Placeholder 2"/>
          <p:cNvSpPr>
            <a:spLocks noGrp="1"/>
          </p:cNvSpPr>
          <p:nvPr>
            <p:ph idx="1"/>
          </p:nvPr>
        </p:nvSpPr>
        <p:spPr>
          <a:xfrm>
            <a:off x="549275" y="1600201"/>
            <a:ext cx="8042276" cy="4565072"/>
          </a:xfrm>
        </p:spPr>
        <p:txBody>
          <a:bodyPr>
            <a:normAutofit fontScale="92500" lnSpcReduction="20000"/>
          </a:bodyPr>
          <a:lstStyle/>
          <a:p>
            <a:r>
              <a:rPr lang="en-US" b="1" dirty="0" smtClean="0"/>
              <a:t>Fourteenth Amendment </a:t>
            </a:r>
            <a:r>
              <a:rPr lang="en-US" dirty="0" smtClean="0"/>
              <a:t>is an amendment that was ratified in 1868 that defined national citizenship and forbade states from restricting the rights of citizens or persons.</a:t>
            </a:r>
          </a:p>
          <a:p>
            <a:r>
              <a:rPr lang="en-US" dirty="0" smtClean="0"/>
              <a:t>“All </a:t>
            </a:r>
            <a:r>
              <a:rPr lang="en-US" dirty="0"/>
              <a:t>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a:t>
            </a:r>
            <a:r>
              <a:rPr lang="en-US" i="1" dirty="0"/>
              <a:t>nor deny to any person within its jurisdiction the equal protection of the </a:t>
            </a:r>
            <a:r>
              <a:rPr lang="en-US" i="1" dirty="0" smtClean="0"/>
              <a:t>laws</a:t>
            </a:r>
            <a:r>
              <a:rPr lang="en-US" dirty="0" smtClean="0"/>
              <a:t>.”</a:t>
            </a:r>
          </a:p>
          <a:p>
            <a:r>
              <a:rPr lang="en-US" dirty="0"/>
              <a:t>In other words, the laws of a state must treat an individual in the same manner as others in similar conditions and </a:t>
            </a:r>
            <a:r>
              <a:rPr lang="en-US" dirty="0" smtClean="0"/>
              <a:t>circumstances.</a:t>
            </a:r>
            <a:endParaRPr lang="en-US" dirty="0"/>
          </a:p>
        </p:txBody>
      </p:sp>
    </p:spTree>
    <p:extLst>
      <p:ext uri="{BB962C8B-B14F-4D97-AF65-F5344CB8AC3E}">
        <p14:creationId xmlns:p14="http://schemas.microsoft.com/office/powerpoint/2010/main" val="584536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Rights of the Accused: 6</a:t>
            </a:r>
            <a:r>
              <a:rPr lang="en-US" sz="3600" baseline="30000" dirty="0" smtClean="0"/>
              <a:t>th</a:t>
            </a:r>
            <a:r>
              <a:rPr lang="en-US" sz="3600" dirty="0" smtClean="0"/>
              <a:t> Amendment</a:t>
            </a:r>
            <a:endParaRPr lang="en-US" sz="3600" dirty="0"/>
          </a:p>
        </p:txBody>
      </p:sp>
      <p:sp>
        <p:nvSpPr>
          <p:cNvPr id="3" name="Content Placeholder 2"/>
          <p:cNvSpPr>
            <a:spLocks noGrp="1"/>
          </p:cNvSpPr>
          <p:nvPr>
            <p:ph idx="1"/>
          </p:nvPr>
        </p:nvSpPr>
        <p:spPr/>
        <p:txBody>
          <a:bodyPr/>
          <a:lstStyle/>
          <a:p>
            <a:r>
              <a:rPr lang="en-US" dirty="0" smtClean="0"/>
              <a:t>Right to a </a:t>
            </a:r>
            <a:r>
              <a:rPr lang="en-US" dirty="0" smtClean="0"/>
              <a:t>speedy </a:t>
            </a:r>
            <a:r>
              <a:rPr lang="en-US" dirty="0" smtClean="0"/>
              <a:t>and public trial</a:t>
            </a:r>
          </a:p>
          <a:p>
            <a:r>
              <a:rPr lang="en-US" dirty="0" smtClean="0"/>
              <a:t>Right to assistance of counsel</a:t>
            </a:r>
          </a:p>
          <a:p>
            <a:r>
              <a:rPr lang="en-US" dirty="0" smtClean="0"/>
              <a:t>Right to confront witnesses against you</a:t>
            </a:r>
          </a:p>
          <a:p>
            <a:r>
              <a:rPr lang="en-US" dirty="0" smtClean="0"/>
              <a:t>Right to a jury trial </a:t>
            </a:r>
          </a:p>
          <a:p>
            <a:endParaRPr lang="en-US" dirty="0"/>
          </a:p>
        </p:txBody>
      </p:sp>
    </p:spTree>
    <p:extLst>
      <p:ext uri="{BB962C8B-B14F-4D97-AF65-F5344CB8AC3E}">
        <p14:creationId xmlns:p14="http://schemas.microsoft.com/office/powerpoint/2010/main" val="21890595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Cases </a:t>
            </a:r>
            <a:endParaRPr lang="en-US" dirty="0"/>
          </a:p>
        </p:txBody>
      </p:sp>
      <p:sp>
        <p:nvSpPr>
          <p:cNvPr id="3" name="Content Placeholder 2"/>
          <p:cNvSpPr>
            <a:spLocks noGrp="1"/>
          </p:cNvSpPr>
          <p:nvPr>
            <p:ph idx="1"/>
          </p:nvPr>
        </p:nvSpPr>
        <p:spPr/>
        <p:txBody>
          <a:bodyPr/>
          <a:lstStyle/>
          <a:p>
            <a:r>
              <a:rPr lang="en-US" dirty="0" smtClean="0"/>
              <a:t>We will be examining 20 supreme court cases.</a:t>
            </a:r>
          </a:p>
          <a:p>
            <a:r>
              <a:rPr lang="en-US" dirty="0" smtClean="0"/>
              <a:t>The Supreme Court has original and appellate jurisdiction.</a:t>
            </a:r>
          </a:p>
          <a:p>
            <a:r>
              <a:rPr lang="en-US" dirty="0" smtClean="0"/>
              <a:t>The Supreme Court will grant a writ of certiorari to hear a case.</a:t>
            </a:r>
          </a:p>
          <a:p>
            <a:r>
              <a:rPr lang="en-US" dirty="0" smtClean="0"/>
              <a:t>The Court may</a:t>
            </a:r>
          </a:p>
          <a:p>
            <a:pPr lvl="1"/>
            <a:r>
              <a:rPr lang="en-US" dirty="0" smtClean="0"/>
              <a:t>Reverse </a:t>
            </a:r>
          </a:p>
          <a:p>
            <a:pPr lvl="1"/>
            <a:r>
              <a:rPr lang="en-US" dirty="0" smtClean="0"/>
              <a:t>Remand</a:t>
            </a:r>
          </a:p>
          <a:p>
            <a:pPr lvl="1"/>
            <a:r>
              <a:rPr lang="en-US" dirty="0" smtClean="0"/>
              <a:t>Uphold </a:t>
            </a:r>
            <a:endParaRPr lang="en-US" dirty="0"/>
          </a:p>
        </p:txBody>
      </p:sp>
    </p:spTree>
    <p:extLst>
      <p:ext uri="{BB962C8B-B14F-4D97-AF65-F5344CB8AC3E}">
        <p14:creationId xmlns:p14="http://schemas.microsoft.com/office/powerpoint/2010/main" val="4197456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Cases</a:t>
            </a:r>
            <a:endParaRPr lang="en-US" dirty="0"/>
          </a:p>
        </p:txBody>
      </p:sp>
      <p:sp>
        <p:nvSpPr>
          <p:cNvPr id="3" name="Content Placeholder 2"/>
          <p:cNvSpPr>
            <a:spLocks noGrp="1"/>
          </p:cNvSpPr>
          <p:nvPr>
            <p:ph idx="1"/>
          </p:nvPr>
        </p:nvSpPr>
        <p:spPr>
          <a:xfrm>
            <a:off x="549275" y="1600200"/>
            <a:ext cx="8042276" cy="4803539"/>
          </a:xfrm>
        </p:spPr>
        <p:txBody>
          <a:bodyPr>
            <a:normAutofit/>
          </a:bodyPr>
          <a:lstStyle/>
          <a:p>
            <a:r>
              <a:rPr lang="en-US" dirty="0" smtClean="0"/>
              <a:t>Factual background</a:t>
            </a:r>
          </a:p>
          <a:p>
            <a:pPr lvl="1"/>
            <a:r>
              <a:rPr lang="en-US" dirty="0" smtClean="0"/>
              <a:t>What happened in the case?</a:t>
            </a:r>
          </a:p>
          <a:p>
            <a:r>
              <a:rPr lang="en-US" dirty="0" smtClean="0"/>
              <a:t>Issue</a:t>
            </a:r>
          </a:p>
          <a:p>
            <a:pPr lvl="1"/>
            <a:r>
              <a:rPr lang="en-US" dirty="0" smtClean="0"/>
              <a:t>What must the court decide?</a:t>
            </a:r>
          </a:p>
          <a:p>
            <a:pPr lvl="1"/>
            <a:r>
              <a:rPr lang="en-US" dirty="0" smtClean="0"/>
              <a:t>What aspect of the Constitution is under question?</a:t>
            </a:r>
          </a:p>
          <a:p>
            <a:r>
              <a:rPr lang="en-US" dirty="0" smtClean="0"/>
              <a:t>Holding</a:t>
            </a:r>
          </a:p>
          <a:p>
            <a:pPr lvl="1"/>
            <a:r>
              <a:rPr lang="en-US" dirty="0" smtClean="0"/>
              <a:t>What did the court decide on the issue?</a:t>
            </a:r>
          </a:p>
          <a:p>
            <a:r>
              <a:rPr lang="en-US" dirty="0" smtClean="0"/>
              <a:t>Reasoning </a:t>
            </a:r>
          </a:p>
          <a:p>
            <a:pPr lvl="1"/>
            <a:r>
              <a:rPr lang="en-US" dirty="0" smtClean="0"/>
              <a:t>Why did the court make this decision?</a:t>
            </a:r>
            <a:endParaRPr lang="en-US" dirty="0"/>
          </a:p>
        </p:txBody>
      </p:sp>
    </p:spTree>
    <p:extLst>
      <p:ext uri="{BB962C8B-B14F-4D97-AF65-F5344CB8AC3E}">
        <p14:creationId xmlns:p14="http://schemas.microsoft.com/office/powerpoint/2010/main" val="18442575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Opinions </a:t>
            </a:r>
            <a:endParaRPr lang="en-US" dirty="0"/>
          </a:p>
        </p:txBody>
      </p:sp>
      <p:sp>
        <p:nvSpPr>
          <p:cNvPr id="3" name="Content Placeholder 2"/>
          <p:cNvSpPr>
            <a:spLocks noGrp="1"/>
          </p:cNvSpPr>
          <p:nvPr>
            <p:ph idx="1"/>
          </p:nvPr>
        </p:nvSpPr>
        <p:spPr/>
        <p:txBody>
          <a:bodyPr>
            <a:normAutofit/>
          </a:bodyPr>
          <a:lstStyle/>
          <a:p>
            <a:r>
              <a:rPr lang="en-US" dirty="0"/>
              <a:t>Majority opinion - Also called the "Opinion of the Court," this is the official verdict in the case that represents the vote of the majority of justices </a:t>
            </a:r>
          </a:p>
          <a:p>
            <a:r>
              <a:rPr lang="en-US" dirty="0"/>
              <a:t>Dissenting opinion - An opinion written by a justice who disagrees with the majority </a:t>
            </a:r>
          </a:p>
          <a:p>
            <a:r>
              <a:rPr lang="en-US" dirty="0" smtClean="0"/>
              <a:t>Concurring </a:t>
            </a:r>
            <a:r>
              <a:rPr lang="en-US" dirty="0"/>
              <a:t>opinion - An opinion that agrees with the decision but may disagree with the some of the reasoning behind the Court opinion, or may elaborate on a point made or introduce further relevant information </a:t>
            </a:r>
          </a:p>
          <a:p>
            <a:endParaRPr lang="en-US" dirty="0"/>
          </a:p>
        </p:txBody>
      </p:sp>
    </p:spTree>
    <p:extLst>
      <p:ext uri="{BB962C8B-B14F-4D97-AF65-F5344CB8AC3E}">
        <p14:creationId xmlns:p14="http://schemas.microsoft.com/office/powerpoint/2010/main" val="11907624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V. TLO</a:t>
            </a:r>
            <a:endParaRPr lang="en-US" dirty="0"/>
          </a:p>
        </p:txBody>
      </p:sp>
      <p:sp>
        <p:nvSpPr>
          <p:cNvPr id="3" name="Content Placeholder 2"/>
          <p:cNvSpPr>
            <a:spLocks noGrp="1"/>
          </p:cNvSpPr>
          <p:nvPr>
            <p:ph idx="1"/>
          </p:nvPr>
        </p:nvSpPr>
        <p:spPr/>
        <p:txBody>
          <a:bodyPr>
            <a:normAutofit/>
          </a:bodyPr>
          <a:lstStyle/>
          <a:p>
            <a:r>
              <a:rPr lang="en-US" b="1" dirty="0" smtClean="0"/>
              <a:t>Facts </a:t>
            </a:r>
            <a:r>
              <a:rPr lang="en-US" b="1" dirty="0"/>
              <a:t>of the Case: </a:t>
            </a:r>
            <a:endParaRPr lang="en-US" dirty="0"/>
          </a:p>
          <a:p>
            <a:r>
              <a:rPr lang="en-US" dirty="0"/>
              <a:t>T.L.O. was a fourteen-year-old; she was accused of smoking in the girls' bathroom of her high school. A principal at the school questioned her and searched her purse, yielding a bag of marijuana and other drug paraphernalia</a:t>
            </a:r>
            <a:r>
              <a:rPr lang="en-US" dirty="0" smtClean="0"/>
              <a:t>.</a:t>
            </a:r>
            <a:endParaRPr lang="en-US" dirty="0"/>
          </a:p>
          <a:p>
            <a:r>
              <a:rPr lang="en-US" b="1" dirty="0"/>
              <a:t>Question: </a:t>
            </a:r>
            <a:endParaRPr lang="en-US" dirty="0"/>
          </a:p>
          <a:p>
            <a:r>
              <a:rPr lang="en-US" dirty="0"/>
              <a:t>Did the search violate the Fourth and Fourteenth Amendments?</a:t>
            </a:r>
          </a:p>
          <a:p>
            <a:endParaRPr lang="en-US" dirty="0"/>
          </a:p>
        </p:txBody>
      </p:sp>
    </p:spTree>
    <p:extLst>
      <p:ext uri="{BB962C8B-B14F-4D97-AF65-F5344CB8AC3E}">
        <p14:creationId xmlns:p14="http://schemas.microsoft.com/office/powerpoint/2010/main" val="19530268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V. TLO</a:t>
            </a:r>
            <a:endParaRPr lang="en-US" dirty="0"/>
          </a:p>
        </p:txBody>
      </p:sp>
      <p:sp>
        <p:nvSpPr>
          <p:cNvPr id="3" name="Content Placeholder 2"/>
          <p:cNvSpPr>
            <a:spLocks noGrp="1"/>
          </p:cNvSpPr>
          <p:nvPr>
            <p:ph idx="1"/>
          </p:nvPr>
        </p:nvSpPr>
        <p:spPr/>
        <p:txBody>
          <a:bodyPr>
            <a:normAutofit lnSpcReduction="10000"/>
          </a:bodyPr>
          <a:lstStyle/>
          <a:p>
            <a:r>
              <a:rPr lang="en-US" b="1" dirty="0" smtClean="0"/>
              <a:t>Holding: </a:t>
            </a:r>
            <a:r>
              <a:rPr lang="en-US" dirty="0" smtClean="0"/>
              <a:t>No</a:t>
            </a:r>
            <a:r>
              <a:rPr lang="en-US" dirty="0"/>
              <a:t>. </a:t>
            </a:r>
            <a:endParaRPr lang="en-US" dirty="0" smtClean="0"/>
          </a:p>
          <a:p>
            <a:r>
              <a:rPr lang="en-US" b="1" dirty="0" smtClean="0"/>
              <a:t>Reasoning: </a:t>
            </a:r>
            <a:r>
              <a:rPr lang="en-US" dirty="0" smtClean="0"/>
              <a:t>Citing </a:t>
            </a:r>
            <a:r>
              <a:rPr lang="en-US" dirty="0"/>
              <a:t>the peculiarities associated with searches on school grounds, the Court abandoned its requirement that searches be conducted only when a "probable cause" exists that an individual has violated the law. The Court used a less strict standard of "reasonableness" to conclude that the search did not violate the Constitution. The presence of rolling papers in the purse gave rise to a reasonable suspicion in the principal's mind that T.L.O. may have been carrying drugs, thus, justifying a more thorough search of the purse.</a:t>
            </a:r>
          </a:p>
          <a:p>
            <a:endParaRPr lang="en-US" dirty="0"/>
          </a:p>
        </p:txBody>
      </p:sp>
    </p:spTree>
    <p:extLst>
      <p:ext uri="{BB962C8B-B14F-4D97-AF65-F5344CB8AC3E}">
        <p14:creationId xmlns:p14="http://schemas.microsoft.com/office/powerpoint/2010/main" val="18679851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Socialist Party of America v. Village of Skokie</a:t>
            </a:r>
          </a:p>
        </p:txBody>
      </p:sp>
      <p:sp>
        <p:nvSpPr>
          <p:cNvPr id="3" name="Content Placeholder 2"/>
          <p:cNvSpPr>
            <a:spLocks noGrp="1"/>
          </p:cNvSpPr>
          <p:nvPr>
            <p:ph idx="1"/>
          </p:nvPr>
        </p:nvSpPr>
        <p:spPr/>
        <p:txBody>
          <a:bodyPr>
            <a:normAutofit fontScale="85000" lnSpcReduction="20000"/>
          </a:bodyPr>
          <a:lstStyle/>
          <a:p>
            <a:r>
              <a:rPr lang="en-US" b="1" dirty="0"/>
              <a:t>Facts of the </a:t>
            </a:r>
            <a:r>
              <a:rPr lang="en-US" b="1" dirty="0" smtClean="0"/>
              <a:t>case:</a:t>
            </a:r>
            <a:endParaRPr lang="en-US" b="1" dirty="0"/>
          </a:p>
          <a:p>
            <a:r>
              <a:rPr lang="en-US" dirty="0" smtClean="0"/>
              <a:t>The </a:t>
            </a:r>
            <a:r>
              <a:rPr lang="en-US" dirty="0"/>
              <a:t>National Socialist Party of America, a neo-Nazi group, planned a march in the town of Skokie, Illinois. Many Skokie residents were Holocaust survivors. Frank Collin originally had proposed a march in Marquette Park on Chicago's southwest side where their headquarters were located. The Park District asked for a huge insurance bond to indemnify them against any damage caused by the anticipated violence hoping that this requirement would dissuade them from marching. The National Socialist Party of America then threatened to march in Skokie.</a:t>
            </a:r>
          </a:p>
          <a:p>
            <a:r>
              <a:rPr lang="en-US" b="1" dirty="0" smtClean="0"/>
              <a:t>Question</a:t>
            </a:r>
            <a:r>
              <a:rPr lang="en-US" b="1" dirty="0"/>
              <a:t>: </a:t>
            </a:r>
          </a:p>
          <a:p>
            <a:r>
              <a:rPr lang="en-US" dirty="0"/>
              <a:t>Does the ban on marching in Skokie violate a groups right to peaceably assemble? T Dealing with freedom of assembly.</a:t>
            </a:r>
          </a:p>
          <a:p>
            <a:endParaRPr lang="en-US" dirty="0"/>
          </a:p>
        </p:txBody>
      </p:sp>
    </p:spTree>
    <p:extLst>
      <p:ext uri="{BB962C8B-B14F-4D97-AF65-F5344CB8AC3E}">
        <p14:creationId xmlns:p14="http://schemas.microsoft.com/office/powerpoint/2010/main" val="39488596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Socialist Party of America v. Village of </a:t>
            </a:r>
            <a:r>
              <a:rPr lang="en-US" b="1" dirty="0" smtClean="0"/>
              <a:t>Skokie</a:t>
            </a:r>
            <a:endParaRPr lang="en-US" dirty="0"/>
          </a:p>
        </p:txBody>
      </p:sp>
      <p:sp>
        <p:nvSpPr>
          <p:cNvPr id="3" name="Content Placeholder 2"/>
          <p:cNvSpPr>
            <a:spLocks noGrp="1"/>
          </p:cNvSpPr>
          <p:nvPr>
            <p:ph idx="1"/>
          </p:nvPr>
        </p:nvSpPr>
        <p:spPr/>
        <p:txBody>
          <a:bodyPr/>
          <a:lstStyle/>
          <a:p>
            <a:r>
              <a:rPr lang="en-US" dirty="0"/>
              <a:t>The Illinois Supreme Court allowed the National Socialist Party of America to march when it ruled that the use of the swastika is a symbolic form of free speech entitled to First Amendment protections and determined that the swastika itself did not constitute "fighting words."</a:t>
            </a:r>
          </a:p>
          <a:p>
            <a:pPr marL="0" indent="0">
              <a:buNone/>
            </a:pPr>
            <a:endParaRPr lang="en-US" dirty="0"/>
          </a:p>
        </p:txBody>
      </p:sp>
    </p:spTree>
    <p:extLst>
      <p:ext uri="{BB962C8B-B14F-4D97-AF65-F5344CB8AC3E}">
        <p14:creationId xmlns:p14="http://schemas.microsoft.com/office/powerpoint/2010/main" val="828050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Regents of the University of California v. Bakke </a:t>
            </a:r>
            <a:endParaRPr lang="en-US" sz="3600" dirty="0"/>
          </a:p>
        </p:txBody>
      </p:sp>
      <p:sp>
        <p:nvSpPr>
          <p:cNvPr id="3" name="Content Placeholder 2"/>
          <p:cNvSpPr>
            <a:spLocks noGrp="1"/>
          </p:cNvSpPr>
          <p:nvPr>
            <p:ph idx="1"/>
          </p:nvPr>
        </p:nvSpPr>
        <p:spPr>
          <a:xfrm>
            <a:off x="549275" y="1600201"/>
            <a:ext cx="8042276" cy="5032874"/>
          </a:xfrm>
        </p:spPr>
        <p:txBody>
          <a:bodyPr>
            <a:normAutofit fontScale="92500" lnSpcReduction="10000"/>
          </a:bodyPr>
          <a:lstStyle/>
          <a:p>
            <a:r>
              <a:rPr lang="en-US" dirty="0" smtClean="0"/>
              <a:t>Facts: Allan </a:t>
            </a:r>
            <a:r>
              <a:rPr lang="en-US" dirty="0"/>
              <a:t>Bakke, a thirty-five-year-old white man, had twice applied for admission to the University of California Medical School at </a:t>
            </a:r>
            <a:r>
              <a:rPr lang="en-US" dirty="0" smtClean="0"/>
              <a:t>Davis and was rejected </a:t>
            </a:r>
            <a:r>
              <a:rPr lang="en-US" dirty="0"/>
              <a:t>both times. The school reserved sixteen places in each entering class of one hundred for "qualified" minorities, as part of the university's affirmative action </a:t>
            </a:r>
            <a:r>
              <a:rPr lang="en-US" dirty="0" smtClean="0"/>
              <a:t>program. </a:t>
            </a:r>
            <a:r>
              <a:rPr lang="en-US" dirty="0"/>
              <a:t>Bakke's qualifications </a:t>
            </a:r>
            <a:r>
              <a:rPr lang="en-US" dirty="0" smtClean="0"/>
              <a:t>exceeded </a:t>
            </a:r>
            <a:r>
              <a:rPr lang="en-US" dirty="0"/>
              <a:t>those of any of the minority students admitted in the two years Bakke's applications were rejected. Bakke </a:t>
            </a:r>
            <a:r>
              <a:rPr lang="en-US" dirty="0" smtClean="0"/>
              <a:t>contended that </a:t>
            </a:r>
            <a:r>
              <a:rPr lang="en-US" dirty="0"/>
              <a:t>he was excluded from admission solely on the basis of race</a:t>
            </a:r>
            <a:endParaRPr lang="en-US" dirty="0" smtClean="0"/>
          </a:p>
          <a:p>
            <a:r>
              <a:rPr lang="en-US" dirty="0" smtClean="0"/>
              <a:t>Issue: </a:t>
            </a:r>
            <a:r>
              <a:rPr lang="en-US" dirty="0"/>
              <a:t>Did the University of California violate the Fourteenth Amendment's equal protection </a:t>
            </a:r>
            <a:r>
              <a:rPr lang="en-US" dirty="0" smtClean="0"/>
              <a:t>clause </a:t>
            </a:r>
            <a:r>
              <a:rPr lang="en-US" dirty="0"/>
              <a:t>by practicing an affirmative action policy that resulted in the repeated rejection of Bakke's application for admission to its medical school</a:t>
            </a:r>
            <a:r>
              <a:rPr lang="en-US" dirty="0" smtClean="0"/>
              <a:t>?</a:t>
            </a:r>
          </a:p>
        </p:txBody>
      </p:sp>
    </p:spTree>
    <p:extLst>
      <p:ext uri="{BB962C8B-B14F-4D97-AF65-F5344CB8AC3E}">
        <p14:creationId xmlns:p14="http://schemas.microsoft.com/office/powerpoint/2010/main" val="21374774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76311"/>
            <a:ext cx="8042276" cy="6086200"/>
          </a:xfrm>
        </p:spPr>
        <p:txBody>
          <a:bodyPr>
            <a:normAutofit/>
          </a:bodyPr>
          <a:lstStyle/>
          <a:p>
            <a:r>
              <a:rPr lang="en-US" dirty="0" smtClean="0"/>
              <a:t>Holding: The Court struck down the University’s policy as an unconstitutional violation of the equal protection clause. </a:t>
            </a:r>
          </a:p>
          <a:p>
            <a:r>
              <a:rPr lang="en-US" dirty="0" smtClean="0"/>
              <a:t>Reasoning: A </a:t>
            </a:r>
            <a:r>
              <a:rPr lang="en-US" dirty="0"/>
              <a:t>state may constitutionally consider race as a factor in its university admissions to promote educational diversity, but only if considered alongside other factors and on a case-by-case basis. California's use of racial quotas in this case, however, did not meet those requirements and violated the Constitution's Equal Protection Clause, which forbids a state from denying "to any person within its jurisdiction the equal protection of the laws</a:t>
            </a:r>
            <a:r>
              <a:rPr lang="en-US" smtClean="0"/>
              <a:t>.”</a:t>
            </a:r>
            <a:endParaRPr lang="en-US" dirty="0" smtClean="0"/>
          </a:p>
        </p:txBody>
      </p:sp>
    </p:spTree>
    <p:extLst>
      <p:ext uri="{BB962C8B-B14F-4D97-AF65-F5344CB8AC3E}">
        <p14:creationId xmlns:p14="http://schemas.microsoft.com/office/powerpoint/2010/main" val="2683383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 </a:t>
            </a:r>
            <a:endParaRPr lang="en-US" dirty="0"/>
          </a:p>
        </p:txBody>
      </p:sp>
      <p:sp>
        <p:nvSpPr>
          <p:cNvPr id="3" name="Content Placeholder 2"/>
          <p:cNvSpPr>
            <a:spLocks noGrp="1"/>
          </p:cNvSpPr>
          <p:nvPr>
            <p:ph idx="1"/>
          </p:nvPr>
        </p:nvSpPr>
        <p:spPr>
          <a:xfrm>
            <a:off x="549275" y="1600200"/>
            <a:ext cx="8042276" cy="5008417"/>
          </a:xfrm>
        </p:spPr>
        <p:txBody>
          <a:bodyPr>
            <a:normAutofit fontScale="92500" lnSpcReduction="20000"/>
          </a:bodyPr>
          <a:lstStyle/>
          <a:p>
            <a:r>
              <a:rPr lang="en-US" dirty="0" smtClean="0"/>
              <a:t>The </a:t>
            </a:r>
            <a:r>
              <a:rPr lang="en-US" dirty="0"/>
              <a:t>equal protection clause is not intended to provide </a:t>
            </a:r>
            <a:r>
              <a:rPr lang="en-US" dirty="0" smtClean="0"/>
              <a:t>equality </a:t>
            </a:r>
            <a:r>
              <a:rPr lang="en-US" dirty="0"/>
              <a:t>among individuals or classes but only "equal application" of the laws. The </a:t>
            </a:r>
            <a:r>
              <a:rPr lang="en-US" dirty="0" smtClean="0"/>
              <a:t>result of </a:t>
            </a:r>
            <a:r>
              <a:rPr lang="en-US" dirty="0"/>
              <a:t>a law is not relevant so long as there is no discrimination in its </a:t>
            </a:r>
            <a:r>
              <a:rPr lang="en-US" dirty="0" smtClean="0"/>
              <a:t>application.</a:t>
            </a:r>
          </a:p>
          <a:p>
            <a:r>
              <a:rPr lang="en-US" dirty="0"/>
              <a:t>By denying states the ability to discriminate, the equal protection clause of the Constitution is crucial to the protection of civil </a:t>
            </a:r>
            <a:r>
              <a:rPr lang="en-US" dirty="0" smtClean="0"/>
              <a:t>rights.</a:t>
            </a:r>
          </a:p>
          <a:p>
            <a:r>
              <a:rPr lang="en-US" dirty="0"/>
              <a:t>Generally, </a:t>
            </a:r>
            <a:r>
              <a:rPr lang="en-US" dirty="0" smtClean="0"/>
              <a:t>whether </a:t>
            </a:r>
            <a:r>
              <a:rPr lang="en-US" dirty="0"/>
              <a:t>the equal protection clause has been violated arises when a state grants a particular class of individuals the right to engage in an activity yet denies other individuals the same right</a:t>
            </a:r>
            <a:r>
              <a:rPr lang="en-US" dirty="0" smtClean="0"/>
              <a:t>.</a:t>
            </a:r>
          </a:p>
          <a:p>
            <a:r>
              <a:rPr lang="en-US" dirty="0"/>
              <a:t>The Supreme Court has dictated the application of different tests depending on the type of classification and its effect on fundamental rights</a:t>
            </a:r>
          </a:p>
        </p:txBody>
      </p:sp>
    </p:spTree>
    <p:extLst>
      <p:ext uri="{BB962C8B-B14F-4D97-AF65-F5344CB8AC3E}">
        <p14:creationId xmlns:p14="http://schemas.microsoft.com/office/powerpoint/2010/main" val="2173241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Law</a:t>
            </a:r>
            <a:endParaRPr lang="en-US" dirty="0"/>
          </a:p>
        </p:txBody>
      </p:sp>
      <p:sp>
        <p:nvSpPr>
          <p:cNvPr id="3" name="Content Placeholder 2"/>
          <p:cNvSpPr>
            <a:spLocks noGrp="1"/>
          </p:cNvSpPr>
          <p:nvPr>
            <p:ph idx="1"/>
          </p:nvPr>
        </p:nvSpPr>
        <p:spPr>
          <a:xfrm>
            <a:off x="549275" y="1600200"/>
            <a:ext cx="8042276" cy="5257799"/>
          </a:xfrm>
        </p:spPr>
        <p:txBody>
          <a:bodyPr>
            <a:normAutofit/>
          </a:bodyPr>
          <a:lstStyle/>
          <a:p>
            <a:r>
              <a:rPr lang="en-US" dirty="0" smtClean="0"/>
              <a:t>Laws come from two main sources: statutory law and common law</a:t>
            </a:r>
          </a:p>
          <a:p>
            <a:r>
              <a:rPr lang="en-US" dirty="0" smtClean="0"/>
              <a:t>Statutory Law</a:t>
            </a:r>
          </a:p>
          <a:p>
            <a:pPr lvl="1"/>
            <a:r>
              <a:rPr lang="en-US" dirty="0" smtClean="0"/>
              <a:t>Laws that are passed by lawmaking bodies</a:t>
            </a:r>
          </a:p>
          <a:p>
            <a:pPr lvl="1"/>
            <a:r>
              <a:rPr lang="en-US" dirty="0" smtClean="0"/>
              <a:t>American citizens have duty to know and obey laws</a:t>
            </a:r>
          </a:p>
          <a:p>
            <a:r>
              <a:rPr lang="en-US" dirty="0" smtClean="0"/>
              <a:t>Common Law</a:t>
            </a:r>
          </a:p>
          <a:p>
            <a:pPr lvl="1"/>
            <a:r>
              <a:rPr lang="en-US" dirty="0" smtClean="0"/>
              <a:t>Law </a:t>
            </a:r>
            <a:r>
              <a:rPr lang="en-US" dirty="0"/>
              <a:t>that is derived from custom and judicial precedent rather than </a:t>
            </a:r>
            <a:r>
              <a:rPr lang="en-US" dirty="0" smtClean="0"/>
              <a:t>statutes</a:t>
            </a:r>
          </a:p>
        </p:txBody>
      </p:sp>
    </p:spTree>
    <p:extLst>
      <p:ext uri="{BB962C8B-B14F-4D97-AF65-F5344CB8AC3E}">
        <p14:creationId xmlns:p14="http://schemas.microsoft.com/office/powerpoint/2010/main" val="321230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Law </a:t>
            </a:r>
            <a:endParaRPr lang="en-US" dirty="0"/>
          </a:p>
        </p:txBody>
      </p:sp>
      <p:sp>
        <p:nvSpPr>
          <p:cNvPr id="3" name="Content Placeholder 2"/>
          <p:cNvSpPr>
            <a:spLocks noGrp="1"/>
          </p:cNvSpPr>
          <p:nvPr>
            <p:ph idx="1"/>
          </p:nvPr>
        </p:nvSpPr>
        <p:spPr>
          <a:xfrm>
            <a:off x="549275" y="1600200"/>
            <a:ext cx="8042276" cy="4905549"/>
          </a:xfrm>
        </p:spPr>
        <p:txBody>
          <a:bodyPr>
            <a:normAutofit fontScale="85000" lnSpcReduction="10000"/>
          </a:bodyPr>
          <a:lstStyle/>
          <a:p>
            <a:r>
              <a:rPr lang="en-US" dirty="0"/>
              <a:t>Laws are created and enforced to ensure domestic tranquility. </a:t>
            </a:r>
          </a:p>
          <a:p>
            <a:r>
              <a:rPr lang="en-US" dirty="0" smtClean="0"/>
              <a:t>The law plays a crucial role in public policy. Public policy is </a:t>
            </a:r>
            <a:r>
              <a:rPr lang="en-US" dirty="0"/>
              <a:t>the action taken by government to address a particular public </a:t>
            </a:r>
            <a:r>
              <a:rPr lang="en-US" dirty="0" smtClean="0"/>
              <a:t>issue.</a:t>
            </a:r>
          </a:p>
          <a:p>
            <a:pPr lvl="1"/>
            <a:r>
              <a:rPr lang="en-US" dirty="0" smtClean="0"/>
              <a:t>Also includes financial planning for government</a:t>
            </a:r>
          </a:p>
          <a:p>
            <a:r>
              <a:rPr lang="en-US" dirty="0" smtClean="0"/>
              <a:t>Conflicts over values, principles, and interests may make agreement difficult on certain issues of public policy.</a:t>
            </a:r>
          </a:p>
          <a:p>
            <a:r>
              <a:rPr lang="en-US" dirty="0" smtClean="0"/>
              <a:t>Examples include:</a:t>
            </a:r>
          </a:p>
          <a:p>
            <a:pPr lvl="1"/>
            <a:r>
              <a:rPr lang="en-US" dirty="0" smtClean="0"/>
              <a:t>When legislatures legalize same-sex marriage</a:t>
            </a:r>
          </a:p>
          <a:p>
            <a:pPr lvl="1"/>
            <a:r>
              <a:rPr lang="en-US" dirty="0" smtClean="0"/>
              <a:t>Refusal of courts to enforce illegal contracts</a:t>
            </a:r>
          </a:p>
          <a:p>
            <a:pPr lvl="1"/>
            <a:r>
              <a:rPr lang="en-US" dirty="0" smtClean="0"/>
              <a:t>Laws requiring a minimum-wage</a:t>
            </a:r>
          </a:p>
          <a:p>
            <a:pPr lvl="1"/>
            <a:r>
              <a:rPr lang="en-US" dirty="0" smtClean="0"/>
              <a:t>Gun rights</a:t>
            </a:r>
          </a:p>
          <a:p>
            <a:pPr lvl="1"/>
            <a:r>
              <a:rPr lang="en-US" dirty="0" smtClean="0"/>
              <a:t>Progressive taxes</a:t>
            </a:r>
          </a:p>
          <a:p>
            <a:pPr lvl="1"/>
            <a:r>
              <a:rPr lang="en-US" dirty="0" smtClean="0"/>
              <a:t>Violence Against Women Act</a:t>
            </a:r>
            <a:endParaRPr lang="en-US" dirty="0"/>
          </a:p>
        </p:txBody>
      </p:sp>
    </p:spTree>
    <p:extLst>
      <p:ext uri="{BB962C8B-B14F-4D97-AF65-F5344CB8AC3E}">
        <p14:creationId xmlns:p14="http://schemas.microsoft.com/office/powerpoint/2010/main" val="2561374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Laws</a:t>
            </a:r>
            <a:endParaRPr lang="en-US" dirty="0"/>
          </a:p>
        </p:txBody>
      </p:sp>
      <p:sp>
        <p:nvSpPr>
          <p:cNvPr id="3" name="Content Placeholder 2"/>
          <p:cNvSpPr>
            <a:spLocks noGrp="1"/>
          </p:cNvSpPr>
          <p:nvPr>
            <p:ph idx="1"/>
          </p:nvPr>
        </p:nvSpPr>
        <p:spPr>
          <a:xfrm>
            <a:off x="549275" y="1600201"/>
            <a:ext cx="8042276" cy="5122332"/>
          </a:xfrm>
        </p:spPr>
        <p:txBody>
          <a:bodyPr>
            <a:normAutofit/>
          </a:bodyPr>
          <a:lstStyle/>
          <a:p>
            <a:r>
              <a:rPr lang="en-US" dirty="0" smtClean="0"/>
              <a:t>Criminal Law</a:t>
            </a:r>
          </a:p>
          <a:p>
            <a:pPr lvl="1"/>
            <a:r>
              <a:rPr lang="en-US" dirty="0" smtClean="0"/>
              <a:t>Ensures people’s rights to remain free from bodily harm or unlawful injury to their property are protected</a:t>
            </a:r>
          </a:p>
          <a:p>
            <a:r>
              <a:rPr lang="en-US" smtClean="0"/>
              <a:t>Civil </a:t>
            </a:r>
            <a:r>
              <a:rPr lang="en-US" dirty="0" smtClean="0"/>
              <a:t>Law</a:t>
            </a:r>
          </a:p>
          <a:p>
            <a:pPr lvl="1"/>
            <a:r>
              <a:rPr lang="en-US" dirty="0" smtClean="0"/>
              <a:t>Protects individuals and business from injury to their person or property from non-criminal activity </a:t>
            </a:r>
          </a:p>
          <a:p>
            <a:pPr lvl="2"/>
            <a:r>
              <a:rPr lang="en-US" dirty="0" smtClean="0"/>
              <a:t>Refers to disputes between parties</a:t>
            </a:r>
          </a:p>
          <a:p>
            <a:pPr lvl="2"/>
            <a:r>
              <a:rPr lang="en-US" dirty="0" smtClean="0"/>
              <a:t>Includes tort law/Bankruptcy/contract/landlord-tenant/probate/family</a:t>
            </a:r>
            <a:endParaRPr lang="en-US" dirty="0"/>
          </a:p>
          <a:p>
            <a:endParaRPr lang="en-US" dirty="0"/>
          </a:p>
          <a:p>
            <a:pPr marL="685800" lvl="2" indent="0">
              <a:buNone/>
            </a:pPr>
            <a:endParaRPr lang="en-US" dirty="0" smtClean="0"/>
          </a:p>
        </p:txBody>
      </p:sp>
    </p:spTree>
    <p:extLst>
      <p:ext uri="{BB962C8B-B14F-4D97-AF65-F5344CB8AC3E}">
        <p14:creationId xmlns:p14="http://schemas.microsoft.com/office/powerpoint/2010/main" val="702423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Laws</a:t>
            </a:r>
            <a:endParaRPr lang="en-US" dirty="0"/>
          </a:p>
        </p:txBody>
      </p:sp>
      <p:sp>
        <p:nvSpPr>
          <p:cNvPr id="3" name="Content Placeholder 2"/>
          <p:cNvSpPr>
            <a:spLocks noGrp="1"/>
          </p:cNvSpPr>
          <p:nvPr>
            <p:ph idx="1"/>
          </p:nvPr>
        </p:nvSpPr>
        <p:spPr/>
        <p:txBody>
          <a:bodyPr/>
          <a:lstStyle/>
          <a:p>
            <a:r>
              <a:rPr lang="en-US" dirty="0" smtClean="0"/>
              <a:t>Public law</a:t>
            </a:r>
          </a:p>
          <a:p>
            <a:pPr lvl="1"/>
            <a:r>
              <a:rPr lang="en-US" dirty="0" smtClean="0"/>
              <a:t>Constitutional </a:t>
            </a:r>
            <a:r>
              <a:rPr lang="en-US" dirty="0"/>
              <a:t>law ensures that people’s individual rights are protected and civil rights not violated </a:t>
            </a:r>
            <a:endParaRPr lang="en-US" dirty="0" smtClean="0"/>
          </a:p>
          <a:p>
            <a:pPr lvl="1"/>
            <a:r>
              <a:rPr lang="en-US" dirty="0" smtClean="0"/>
              <a:t>Administrative law consists of the rules and regulations that government agencies issue.</a:t>
            </a:r>
          </a:p>
          <a:p>
            <a:r>
              <a:rPr lang="en-US" dirty="0" smtClean="0"/>
              <a:t>International laws</a:t>
            </a:r>
          </a:p>
          <a:p>
            <a:pPr lvl="1"/>
            <a:r>
              <a:rPr lang="en-US" dirty="0" smtClean="0"/>
              <a:t>Consist of treaties, customs, and agreements among nations.</a:t>
            </a:r>
          </a:p>
        </p:txBody>
      </p:sp>
    </p:spTree>
    <p:extLst>
      <p:ext uri="{BB962C8B-B14F-4D97-AF65-F5344CB8AC3E}">
        <p14:creationId xmlns:p14="http://schemas.microsoft.com/office/powerpoint/2010/main" val="42701142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29915</TotalTime>
  <Words>3124</Words>
  <Application>Microsoft Office PowerPoint</Application>
  <PresentationFormat>On-screen Show (4:3)</PresentationFormat>
  <Paragraphs>317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Breeze</vt:lpstr>
      <vt:lpstr>Equal Justice Under Law</vt:lpstr>
      <vt:lpstr>A Nation of Laws</vt:lpstr>
      <vt:lpstr>A Nation of Laws</vt:lpstr>
      <vt:lpstr>Equal Protection</vt:lpstr>
      <vt:lpstr>Equal Protection </vt:lpstr>
      <vt:lpstr>Sources of Law</vt:lpstr>
      <vt:lpstr>Sources of Law </vt:lpstr>
      <vt:lpstr>Types of Laws</vt:lpstr>
      <vt:lpstr>Types of Laws</vt:lpstr>
      <vt:lpstr>Role of Courts</vt:lpstr>
      <vt:lpstr>Federal Courts</vt:lpstr>
      <vt:lpstr>Civil Proceedings </vt:lpstr>
      <vt:lpstr>Step 1</vt:lpstr>
      <vt:lpstr>Step 2</vt:lpstr>
      <vt:lpstr>Step 3, 4, and 5</vt:lpstr>
      <vt:lpstr>Basic Courtroom Steps</vt:lpstr>
      <vt:lpstr>PowerPoint Presentation</vt:lpstr>
      <vt:lpstr>Step 6</vt:lpstr>
      <vt:lpstr>Criminal Process </vt:lpstr>
      <vt:lpstr>Criminal Justice System</vt:lpstr>
      <vt:lpstr>Crime in the United States</vt:lpstr>
      <vt:lpstr>Courts </vt:lpstr>
      <vt:lpstr>Step 1: Arrest</vt:lpstr>
      <vt:lpstr>Indictment</vt:lpstr>
      <vt:lpstr>Step 2: First Appearance </vt:lpstr>
      <vt:lpstr>Step 3: Arraignment</vt:lpstr>
      <vt:lpstr>Step 4, 5 and 6</vt:lpstr>
      <vt:lpstr>Step 7 and 8</vt:lpstr>
      <vt:lpstr>Sentencing </vt:lpstr>
      <vt:lpstr>Appeal </vt:lpstr>
      <vt:lpstr>Policing</vt:lpstr>
      <vt:lpstr>Corrections</vt:lpstr>
      <vt:lpstr>PowerPoint Presentation</vt:lpstr>
      <vt:lpstr>Bill of Rights</vt:lpstr>
      <vt:lpstr>Additional Amendments </vt:lpstr>
      <vt:lpstr>Additional Amendments </vt:lpstr>
      <vt:lpstr>Additional Amendments</vt:lpstr>
      <vt:lpstr>Rights of the Accused </vt:lpstr>
      <vt:lpstr> Rights of the Accused – 5th Amendment</vt:lpstr>
      <vt:lpstr>Rights of the Accused: 6th Amendment</vt:lpstr>
      <vt:lpstr>Supreme Court Cases </vt:lpstr>
      <vt:lpstr>Supreme Court Cases</vt:lpstr>
      <vt:lpstr>Opinions </vt:lpstr>
      <vt:lpstr>New Jersey V. TLO</vt:lpstr>
      <vt:lpstr>New Jersey V. TLO</vt:lpstr>
      <vt:lpstr>National Socialist Party of America v. Village of Skokie</vt:lpstr>
      <vt:lpstr>National Socialist Party of America v. Village of Skokie</vt:lpstr>
      <vt:lpstr>Regents of the University of California v. Bakke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Judicial Branch</dc:title>
  <dc:creator>April Baxter</dc:creator>
  <cp:lastModifiedBy>Ryan Fuller</cp:lastModifiedBy>
  <cp:revision>188</cp:revision>
  <dcterms:created xsi:type="dcterms:W3CDTF">2013-10-05T22:05:27Z</dcterms:created>
  <dcterms:modified xsi:type="dcterms:W3CDTF">2015-10-27T11:59:37Z</dcterms:modified>
</cp:coreProperties>
</file>